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5" r:id="rId5"/>
  </p:sldMasterIdLst>
  <p:notesMasterIdLst>
    <p:notesMasterId r:id="rId26"/>
  </p:notesMasterIdLst>
  <p:handoutMasterIdLst>
    <p:handoutMasterId r:id="rId27"/>
  </p:handoutMasterIdLst>
  <p:sldIdLst>
    <p:sldId id="2448" r:id="rId6"/>
    <p:sldId id="2471" r:id="rId7"/>
    <p:sldId id="2474" r:id="rId8"/>
    <p:sldId id="2513" r:id="rId9"/>
    <p:sldId id="2533" r:id="rId10"/>
    <p:sldId id="2456" r:id="rId11"/>
    <p:sldId id="2520" r:id="rId12"/>
    <p:sldId id="2521" r:id="rId13"/>
    <p:sldId id="2535" r:id="rId14"/>
    <p:sldId id="2519" r:id="rId15"/>
    <p:sldId id="2541" r:id="rId16"/>
    <p:sldId id="259" r:id="rId17"/>
    <p:sldId id="2468" r:id="rId18"/>
    <p:sldId id="2470" r:id="rId19"/>
    <p:sldId id="2543" r:id="rId20"/>
    <p:sldId id="2534" r:id="rId21"/>
    <p:sldId id="2469" r:id="rId22"/>
    <p:sldId id="2544" r:id="rId23"/>
    <p:sldId id="2546" r:id="rId24"/>
    <p:sldId id="243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03" autoAdjust="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AC9B-50A9-FBB0-B1A7-9D2F2885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EFE78-02B9-C670-648D-40049F8DB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A9575-184D-D200-5850-EA8A264D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47BA-C36B-A4B5-5DF8-A8D4C7A79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6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28E2-7DFF-7CF8-A588-781B287A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7D0BE-4627-854A-5FD2-20859090A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0EE11-43FB-6815-BB67-AF35F0E33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1FDB-D160-F6E3-36EF-6804094F2D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9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161DF-265D-6849-4236-97D02C49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2EF16-5E2E-E170-A5C2-A5D5F67DC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DC1FC9-887E-BF1E-F22D-5E846AA9A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8EC6C-27D7-0C23-B698-322C6AE41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4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01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A091E-5683-FB17-EF65-C137802C6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23A3D-CB8A-C8DA-C9E2-001E4E703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AE8C47-87BC-1944-A25F-EBEE6F46B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9284-7240-3C51-4B2B-E34DA35BA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41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2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6f6dfef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26f6dfef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F831E-E160-10F2-EBF7-C0DA36EB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54557-D693-CD05-BE47-955F44C3A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1E06E-3FFE-1573-7FFA-18BDC96C8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6EDD1-6D01-B4B3-C5BE-8E1318D67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E7152-EFBE-7239-1379-8B7AF219A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AE182-946B-4240-EFAF-5F50E2F36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C6D6-1F23-3595-9948-BEEE4D423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49BC2-0443-CF75-4AFA-3FDE1D37D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9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E7152-EFBE-7239-1379-8B7AF219A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AE182-946B-4240-EFAF-5F50E2F36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C6D6-1F23-3595-9948-BEEE4D423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49BC2-0443-CF75-4AFA-3FDE1D37D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4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FB92-B9CB-8A66-35E1-16375CE7D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1E264-B625-3A16-C9A8-B0A650160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7A774-9B56-D854-1110-DE75A180E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5BA9-9785-F82A-5C01-6423568E3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an We Do with Fleetio - Complete Inspections!">
  <p:cSld name="What Can We Do with Fleetio - Complete Inspections!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4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4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Can We Do with Fleetio?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472070" y="1625000"/>
            <a:ext cx="6193425" cy="4767269"/>
            <a:chOff x="404225" y="1066327"/>
            <a:chExt cx="4856826" cy="3738449"/>
          </a:xfrm>
        </p:grpSpPr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b="53551"/>
            <a:stretch/>
          </p:blipFill>
          <p:spPr>
            <a:xfrm>
              <a:off x="404225" y="1237400"/>
              <a:ext cx="4856826" cy="3567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 t="3172" b="28446"/>
            <a:stretch/>
          </p:blipFill>
          <p:spPr>
            <a:xfrm>
              <a:off x="1481325" y="1662972"/>
              <a:ext cx="2583075" cy="314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4"/>
            <p:cNvSpPr/>
            <p:nvPr/>
          </p:nvSpPr>
          <p:spPr>
            <a:xfrm>
              <a:off x="845350" y="1066327"/>
              <a:ext cx="4415700" cy="3738300"/>
            </a:xfrm>
            <a:prstGeom prst="roundRect">
              <a:avLst>
                <a:gd name="adj" fmla="val 4790"/>
              </a:avLst>
            </a:prstGeom>
            <a:noFill/>
            <a:ln w="9525" cap="flat" cmpd="sng">
              <a:solidFill>
                <a:srgbClr val="AEC0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/>
          <p:nvPr/>
        </p:nvSpPr>
        <p:spPr>
          <a:xfrm>
            <a:off x="7189000" y="3025400"/>
            <a:ext cx="4045200" cy="2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We can </a:t>
            </a:r>
            <a:r>
              <a:rPr lang="en" sz="24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spend less time </a:t>
            </a: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completing inspections by submitting them right from our own mobile devices. 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189000" y="2212600"/>
            <a:ext cx="404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07A254"/>
                </a:solidFill>
                <a:latin typeface="Roboto Black"/>
                <a:ea typeface="Roboto Black"/>
                <a:cs typeface="Roboto Black"/>
                <a:sym typeface="Roboto Black"/>
              </a:rPr>
              <a:t>Complete Inspections!</a:t>
            </a:r>
            <a:endParaRPr sz="2267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892000" y="4951133"/>
            <a:ext cx="1204000" cy="1204000"/>
          </a:xfrm>
          <a:prstGeom prst="ellipse">
            <a:avLst/>
          </a:prstGeom>
          <a:solidFill>
            <a:srgbClr val="18CC6C"/>
          </a:solidFill>
          <a:ln>
            <a:noFill/>
          </a:ln>
          <a:effectLst>
            <a:outerShdw blurRad="57150" dist="19050" dir="4620000" algn="bl" rotWithShape="0">
              <a:srgbClr val="274E13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74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an We Do with Fleetio - And More!">
  <p:cSld name="What Can We Do with Fleetio - And More!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5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Can We Do with Fleetio?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129233" y="3025400"/>
            <a:ext cx="32616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Maintenance Reminders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Service Logs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Team Collaboration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Expense Logs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7189000" y="2212600"/>
            <a:ext cx="404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And More!</a:t>
            </a:r>
            <a:endParaRPr sz="22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242" y="1357767"/>
            <a:ext cx="3859367" cy="418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75" y="2389470"/>
            <a:ext cx="3604901" cy="38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7212" y="3492067"/>
            <a:ext cx="2798965" cy="303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9328" y="3148361"/>
            <a:ext cx="304800" cy="29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0607" y="3603534"/>
            <a:ext cx="377952" cy="36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00205" y="4613652"/>
            <a:ext cx="329184" cy="29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4374" y="4086430"/>
            <a:ext cx="390433" cy="34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72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Two">
  <p:cSld name="Getting into Your Fleetio Account - Step Tw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7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7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756" y="1343700"/>
            <a:ext cx="3886400" cy="5323600"/>
          </a:xfrm>
          <a:prstGeom prst="roundRect">
            <a:avLst>
              <a:gd name="adj" fmla="val 4182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" name="Google Shape;54;p7"/>
          <p:cNvSpPr/>
          <p:nvPr/>
        </p:nvSpPr>
        <p:spPr>
          <a:xfrm>
            <a:off x="7108867" y="2055300"/>
            <a:ext cx="3886400" cy="143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Create your password for your Fleetio account by typing your password and clicking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Create password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55" name="Google Shape;55;p7"/>
          <p:cNvSpPr/>
          <p:nvPr/>
        </p:nvSpPr>
        <p:spPr>
          <a:xfrm>
            <a:off x="7107081" y="2051767"/>
            <a:ext cx="38892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Two (A):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4519467" y="2188100"/>
            <a:ext cx="2643235" cy="1527267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7" name="Google Shape;57;p7"/>
          <p:cNvSpPr/>
          <p:nvPr/>
        </p:nvSpPr>
        <p:spPr>
          <a:xfrm>
            <a:off x="4578185" y="2349633"/>
            <a:ext cx="1997200" cy="2202832"/>
          </a:xfrm>
          <a:custGeom>
            <a:avLst/>
            <a:gdLst/>
            <a:ahLst/>
            <a:cxnLst/>
            <a:rect l="l" t="t" r="r" b="b"/>
            <a:pathLst>
              <a:path w="59916" h="66524" extrusionOk="0">
                <a:moveTo>
                  <a:pt x="59916" y="0"/>
                </a:moveTo>
                <a:cubicBezTo>
                  <a:pt x="32207" y="11081"/>
                  <a:pt x="29843" y="66524"/>
                  <a:pt x="0" y="6652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8" name="Google Shape;58;p7"/>
          <p:cNvSpPr/>
          <p:nvPr/>
        </p:nvSpPr>
        <p:spPr>
          <a:xfrm>
            <a:off x="7108867" y="4029767"/>
            <a:ext cx="3886400" cy="173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Or, if you have a Google-linked email address, you can create your password for your Fleetio account by clicking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Sign up with Google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7107081" y="4026223"/>
            <a:ext cx="38892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Two (B):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578200" y="4149934"/>
            <a:ext cx="2643235" cy="1556591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51995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Three">
  <p:cSld name="Getting into Your Fleetio Account - Step Thre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8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8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1011041" y="1401821"/>
            <a:ext cx="7051200" cy="5223200"/>
          </a:xfrm>
          <a:prstGeom prst="roundRect">
            <a:avLst>
              <a:gd name="adj" fmla="val 3136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8"/>
          <p:cNvSpPr/>
          <p:nvPr/>
        </p:nvSpPr>
        <p:spPr>
          <a:xfrm>
            <a:off x="8440567" y="4658255"/>
            <a:ext cx="2902800" cy="114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Download Fleetio Go to </a:t>
            </a:r>
            <a:b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your mobile device.</a:t>
            </a:r>
            <a:endParaRPr sz="2400"/>
          </a:p>
        </p:txBody>
      </p:sp>
      <p:sp>
        <p:nvSpPr>
          <p:cNvPr id="67" name="Google Shape;67;p8"/>
          <p:cNvSpPr/>
          <p:nvPr/>
        </p:nvSpPr>
        <p:spPr>
          <a:xfrm>
            <a:off x="8438781" y="4654721"/>
            <a:ext cx="2902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Three: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5688068" y="4770288"/>
            <a:ext cx="2902681" cy="1380483"/>
          </a:xfrm>
          <a:custGeom>
            <a:avLst/>
            <a:gdLst/>
            <a:ahLst/>
            <a:cxnLst/>
            <a:rect l="l" t="t" r="r" b="b"/>
            <a:pathLst>
              <a:path w="99566" h="48421" extrusionOk="0">
                <a:moveTo>
                  <a:pt x="0" y="45378"/>
                </a:moveTo>
                <a:cubicBezTo>
                  <a:pt x="10309" y="48323"/>
                  <a:pt x="22307" y="50042"/>
                  <a:pt x="32161" y="45818"/>
                </a:cubicBezTo>
                <a:cubicBezTo>
                  <a:pt x="47339" y="39312"/>
                  <a:pt x="56169" y="23132"/>
                  <a:pt x="67846" y="11455"/>
                </a:cubicBezTo>
                <a:cubicBezTo>
                  <a:pt x="75795" y="3506"/>
                  <a:pt x="88324" y="0"/>
                  <a:pt x="99566" y="0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69" name="Google Shape;69;p8"/>
          <p:cNvSpPr/>
          <p:nvPr/>
        </p:nvSpPr>
        <p:spPr>
          <a:xfrm>
            <a:off x="4273400" y="6150721"/>
            <a:ext cx="1953133" cy="323067"/>
          </a:xfrm>
          <a:custGeom>
            <a:avLst/>
            <a:gdLst/>
            <a:ahLst/>
            <a:cxnLst/>
            <a:rect l="l" t="t" r="r" b="b"/>
            <a:pathLst>
              <a:path w="58594" h="9692" extrusionOk="0">
                <a:moveTo>
                  <a:pt x="58594" y="0"/>
                </a:moveTo>
                <a:cubicBezTo>
                  <a:pt x="43004" y="3114"/>
                  <a:pt x="27793" y="9692"/>
                  <a:pt x="11895" y="9692"/>
                </a:cubicBezTo>
                <a:cubicBezTo>
                  <a:pt x="7359" y="9692"/>
                  <a:pt x="0" y="7620"/>
                  <a:pt x="0" y="308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363385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Four">
  <p:cSld name="Getting into Your Fleetio Account - Step Fou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6367" y="1489933"/>
            <a:ext cx="2789600" cy="4961600"/>
          </a:xfrm>
          <a:prstGeom prst="roundRect">
            <a:avLst>
              <a:gd name="adj" fmla="val 4512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9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9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6606433" y="1732200"/>
            <a:ext cx="3960800" cy="1696800"/>
          </a:xfrm>
          <a:prstGeom prst="roundRect">
            <a:avLst>
              <a:gd name="adj" fmla="val 13685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Open the ‘Fleetio Go’ app on your mobile device and sign in by typing your email address and the new password that you just created.</a:t>
            </a: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6603995" y="1728667"/>
            <a:ext cx="3960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Four (A):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6611767" y="4472133"/>
            <a:ext cx="3962400" cy="1719200"/>
          </a:xfrm>
          <a:prstGeom prst="roundRect">
            <a:avLst>
              <a:gd name="adj" fmla="val 13370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Or, if you signed up with your Google account previously, then open the ‘Fleetio Go’ app on your mobile device and sign in by clicking on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6609981" y="4468600"/>
            <a:ext cx="3962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Four (B):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799700" y="4584167"/>
            <a:ext cx="3962395" cy="1380483"/>
          </a:xfrm>
          <a:custGeom>
            <a:avLst/>
            <a:gdLst/>
            <a:ahLst/>
            <a:cxnLst/>
            <a:rect l="l" t="t" r="r" b="b"/>
            <a:pathLst>
              <a:path w="99566" h="48421" extrusionOk="0">
                <a:moveTo>
                  <a:pt x="0" y="45378"/>
                </a:moveTo>
                <a:cubicBezTo>
                  <a:pt x="10309" y="48323"/>
                  <a:pt x="22307" y="50042"/>
                  <a:pt x="32161" y="45818"/>
                </a:cubicBezTo>
                <a:cubicBezTo>
                  <a:pt x="47339" y="39312"/>
                  <a:pt x="56169" y="23132"/>
                  <a:pt x="67846" y="11455"/>
                </a:cubicBezTo>
                <a:cubicBezTo>
                  <a:pt x="75795" y="3506"/>
                  <a:pt x="88324" y="0"/>
                  <a:pt x="99566" y="0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80" name="Google Shape;80;p9"/>
          <p:cNvSpPr/>
          <p:nvPr/>
        </p:nvSpPr>
        <p:spPr>
          <a:xfrm>
            <a:off x="4091167" y="1857668"/>
            <a:ext cx="2569859" cy="1696793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1" name="Google Shape;81;p9"/>
          <p:cNvSpPr/>
          <p:nvPr/>
        </p:nvSpPr>
        <p:spPr>
          <a:xfrm>
            <a:off x="4091168" y="1982516"/>
            <a:ext cx="2104849" cy="2290865"/>
          </a:xfrm>
          <a:custGeom>
            <a:avLst/>
            <a:gdLst/>
            <a:ahLst/>
            <a:cxnLst/>
            <a:rect l="l" t="t" r="r" b="b"/>
            <a:pathLst>
              <a:path w="59916" h="66524" extrusionOk="0">
                <a:moveTo>
                  <a:pt x="59916" y="0"/>
                </a:moveTo>
                <a:cubicBezTo>
                  <a:pt x="32207" y="11081"/>
                  <a:pt x="29843" y="66524"/>
                  <a:pt x="0" y="6652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01838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asics of Fleetio Go - Settings &amp; Navigation">
  <p:cSld name="The Basics of Fleetio Go - Settings &amp; Naviga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0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0"/>
          <p:cNvSpPr txBox="1"/>
          <p:nvPr/>
        </p:nvSpPr>
        <p:spPr>
          <a:xfrm>
            <a:off x="964625" y="503483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Basics of Fleetio Go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737" y="1598151"/>
            <a:ext cx="2789600" cy="4962000"/>
          </a:xfrm>
          <a:prstGeom prst="roundRect">
            <a:avLst>
              <a:gd name="adj" fmla="val 4918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0"/>
          <p:cNvSpPr/>
          <p:nvPr/>
        </p:nvSpPr>
        <p:spPr>
          <a:xfrm>
            <a:off x="1817700" y="1603804"/>
            <a:ext cx="2789600" cy="4590800"/>
          </a:xfrm>
          <a:prstGeom prst="roundRect">
            <a:avLst>
              <a:gd name="adj" fmla="val 4109"/>
            </a:avLst>
          </a:pr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0"/>
          <p:cNvSpPr/>
          <p:nvPr/>
        </p:nvSpPr>
        <p:spPr>
          <a:xfrm>
            <a:off x="4375434" y="2179933"/>
            <a:ext cx="2152997" cy="588648"/>
          </a:xfrm>
          <a:custGeom>
            <a:avLst/>
            <a:gdLst/>
            <a:ahLst/>
            <a:cxnLst/>
            <a:rect l="l" t="t" r="r" b="b"/>
            <a:pathLst>
              <a:path w="63529" h="16258" extrusionOk="0">
                <a:moveTo>
                  <a:pt x="63529" y="0"/>
                </a:moveTo>
                <a:cubicBezTo>
                  <a:pt x="57252" y="2510"/>
                  <a:pt x="52055" y="7299"/>
                  <a:pt x="45778" y="9810"/>
                </a:cubicBezTo>
                <a:cubicBezTo>
                  <a:pt x="31598" y="15482"/>
                  <a:pt x="6830" y="21601"/>
                  <a:pt x="0" y="7941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9" name="Google Shape;89;p10"/>
          <p:cNvSpPr/>
          <p:nvPr/>
        </p:nvSpPr>
        <p:spPr>
          <a:xfrm>
            <a:off x="6444500" y="2089433"/>
            <a:ext cx="3706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Click on the person icon in the top right corner of your screen to access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Settings 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for your account.</a:t>
            </a: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442067" y="2085900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Account Settings: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2169446" y="4112958"/>
            <a:ext cx="4375204" cy="2007300"/>
          </a:xfrm>
          <a:custGeom>
            <a:avLst/>
            <a:gdLst/>
            <a:ahLst/>
            <a:cxnLst/>
            <a:rect l="l" t="t" r="r" b="b"/>
            <a:pathLst>
              <a:path w="122899" h="62184" extrusionOk="0">
                <a:moveTo>
                  <a:pt x="122899" y="0"/>
                </a:moveTo>
                <a:cubicBezTo>
                  <a:pt x="109376" y="0"/>
                  <a:pt x="98206" y="11628"/>
                  <a:pt x="87645" y="20075"/>
                </a:cubicBezTo>
                <a:cubicBezTo>
                  <a:pt x="80406" y="25865"/>
                  <a:pt x="71587" y="29767"/>
                  <a:pt x="62674" y="32316"/>
                </a:cubicBezTo>
                <a:cubicBezTo>
                  <a:pt x="44661" y="37467"/>
                  <a:pt x="23934" y="38240"/>
                  <a:pt x="9303" y="49943"/>
                </a:cubicBezTo>
                <a:cubicBezTo>
                  <a:pt x="5301" y="53144"/>
                  <a:pt x="0" y="57059"/>
                  <a:pt x="0" y="6218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" name="Google Shape;92;p10"/>
          <p:cNvSpPr/>
          <p:nvPr/>
        </p:nvSpPr>
        <p:spPr>
          <a:xfrm>
            <a:off x="6449567" y="4025100"/>
            <a:ext cx="3706400" cy="2007200"/>
          </a:xfrm>
          <a:prstGeom prst="roundRect">
            <a:avLst>
              <a:gd name="adj" fmla="val 11656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the bottom Navigation bar to: Access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page,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Browse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your records, access important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Notifications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Search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for different types of records in Fleetio.</a:t>
            </a:r>
            <a:endParaRPr sz="2400"/>
          </a:p>
        </p:txBody>
      </p:sp>
      <p:sp>
        <p:nvSpPr>
          <p:cNvPr id="93" name="Google Shape;93;p10"/>
          <p:cNvSpPr/>
          <p:nvPr/>
        </p:nvSpPr>
        <p:spPr>
          <a:xfrm>
            <a:off x="6449568" y="4021567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Navigation Bar: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573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f You Have Questions - Fleetio Go Access">
  <p:cSld name="If You Have Questions - Fleetio Go Acces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9067" y="1598268"/>
            <a:ext cx="2789600" cy="4961600"/>
          </a:xfrm>
          <a:prstGeom prst="roundRect">
            <a:avLst>
              <a:gd name="adj" fmla="val 3735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1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If You Have Questions about Fleetio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6342900" y="1437061"/>
            <a:ext cx="3706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this option, in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Settings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area, to search for in-depth, written guides that explain how to use Fleetio.</a:t>
            </a:r>
            <a:endParaRPr sz="2400"/>
          </a:p>
        </p:txBody>
      </p:sp>
      <p:sp>
        <p:nvSpPr>
          <p:cNvPr id="100" name="Google Shape;100;p11"/>
          <p:cNvSpPr/>
          <p:nvPr/>
        </p:nvSpPr>
        <p:spPr>
          <a:xfrm>
            <a:off x="6340467" y="1433528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Help Center: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7544533" y="3212300"/>
            <a:ext cx="36248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If you prefer videos, instead of written guides, use this section to access Fleetio’s training videos.</a:t>
            </a: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7542100" y="3208767"/>
            <a:ext cx="3624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Training Videos: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122133" y="4982272"/>
            <a:ext cx="4164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Contact Us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to reach our Customer Support Team and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Support Requests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to access your open support tickets.</a:t>
            </a:r>
            <a:endParaRPr sz="2400"/>
          </a:p>
        </p:txBody>
      </p:sp>
      <p:sp>
        <p:nvSpPr>
          <p:cNvPr id="104" name="Google Shape;104;p11"/>
          <p:cNvSpPr/>
          <p:nvPr/>
        </p:nvSpPr>
        <p:spPr>
          <a:xfrm>
            <a:off x="6119700" y="4978739"/>
            <a:ext cx="4164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Contact Us/Your Support Requests: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4305299" y="4684635"/>
            <a:ext cx="1940316" cy="448067"/>
          </a:xfrm>
          <a:custGeom>
            <a:avLst/>
            <a:gdLst/>
            <a:ahLst/>
            <a:cxnLst/>
            <a:rect l="l" t="t" r="r" b="b"/>
            <a:pathLst>
              <a:path w="60446" h="13442" extrusionOk="0">
                <a:moveTo>
                  <a:pt x="60446" y="13442"/>
                </a:moveTo>
                <a:cubicBezTo>
                  <a:pt x="50829" y="13442"/>
                  <a:pt x="42903" y="5541"/>
                  <a:pt x="33973" y="1971"/>
                </a:cubicBezTo>
                <a:cubicBezTo>
                  <a:pt x="23458" y="-2233"/>
                  <a:pt x="11324" y="1971"/>
                  <a:pt x="0" y="1971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6" name="Google Shape;106;p11"/>
          <p:cNvSpPr/>
          <p:nvPr/>
        </p:nvSpPr>
        <p:spPr>
          <a:xfrm rot="1130468">
            <a:off x="4727209" y="1159087"/>
            <a:ext cx="1563159" cy="3173661"/>
          </a:xfrm>
          <a:custGeom>
            <a:avLst/>
            <a:gdLst/>
            <a:ahLst/>
            <a:cxnLst/>
            <a:rect l="l" t="t" r="r" b="b"/>
            <a:pathLst>
              <a:path w="71034" h="74564" extrusionOk="0">
                <a:moveTo>
                  <a:pt x="71034" y="0"/>
                </a:moveTo>
                <a:cubicBezTo>
                  <a:pt x="50054" y="3494"/>
                  <a:pt x="45330" y="33925"/>
                  <a:pt x="33531" y="51621"/>
                </a:cubicBezTo>
                <a:cubicBezTo>
                  <a:pt x="29088" y="58284"/>
                  <a:pt x="23633" y="64709"/>
                  <a:pt x="16765" y="68828"/>
                </a:cubicBezTo>
                <a:cubicBezTo>
                  <a:pt x="11700" y="71866"/>
                  <a:pt x="5283" y="71923"/>
                  <a:pt x="0" y="7456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7" name="Google Shape;107;p11"/>
          <p:cNvSpPr/>
          <p:nvPr/>
        </p:nvSpPr>
        <p:spPr>
          <a:xfrm>
            <a:off x="4305299" y="3323734"/>
            <a:ext cx="3342055" cy="1036604"/>
          </a:xfrm>
          <a:custGeom>
            <a:avLst/>
            <a:gdLst/>
            <a:ahLst/>
            <a:cxnLst/>
            <a:rect l="l" t="t" r="r" b="b"/>
            <a:pathLst>
              <a:path w="102360" h="30885" extrusionOk="0">
                <a:moveTo>
                  <a:pt x="102360" y="0"/>
                </a:moveTo>
                <a:cubicBezTo>
                  <a:pt x="66721" y="0"/>
                  <a:pt x="35639" y="30885"/>
                  <a:pt x="0" y="30885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48280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asics of Fleetio Go - Section Intro">
  <p:cSld name="The Basics of Fleetio Go - Section Int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 l="-380" t="2659" r="5314" b="-2660"/>
          <a:stretch/>
        </p:blipFill>
        <p:spPr>
          <a:xfrm>
            <a:off x="101600" y="851967"/>
            <a:ext cx="12000269" cy="6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6441067" y="2581700"/>
            <a:ext cx="5965600" cy="1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Basics of Fleetio Go</a:t>
            </a:r>
            <a:endParaRPr sz="4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6448061" y="3952881"/>
            <a:ext cx="58884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Get around Fleetio Go easily by </a:t>
            </a:r>
            <a:b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knowing these </a:t>
            </a:r>
            <a:r>
              <a:rPr lang="en" sz="2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things!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A2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0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f You Have Questions - Section Intro 1">
  <p:cSld name="If You Have Questions - Section Intro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 rotWithShape="1">
          <a:blip r:embed="rId2">
            <a:alphaModFix/>
          </a:blip>
          <a:srcRect l="-380" t="3507" r="5314" b="-2312"/>
          <a:stretch/>
        </p:blipFill>
        <p:spPr>
          <a:xfrm>
            <a:off x="101600" y="904067"/>
            <a:ext cx="1200026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6441067" y="2480100"/>
            <a:ext cx="5965600" cy="1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to Do if You Have a Question</a:t>
            </a:r>
            <a:endParaRPr sz="4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448067" y="3851267"/>
            <a:ext cx="5392400" cy="1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As you’re getting used to using Fleetio, use these resources to help make the transition even smoother!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1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45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5426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46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cu.box.com/s/ou9bvjsbjhkigfp54wfw279auhequurm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cu.box.com/s/ou9bvjsbjhkigfp54wfw279auhequur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tcu.box.com/s/ou9bvjsbjhkigfp54wfw279auhequurm" TargetMode="Externa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cu.box.com/s/ou9bvjsbjhkigfp54wfw279auhequu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cusafety.tcu.edu/wp-content/uploads/2024/04/TCU-Fleet-Management-Guide-March-2024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elp.fleetio.com/s/" TargetMode="External"/><Relationship Id="rId5" Type="http://schemas.openxmlformats.org/officeDocument/2006/relationships/hyperlink" Target="https://tcu.box.com/s/ou9bvjsbjhkigfp54wfw279auhequurm" TargetMode="External"/><Relationship Id="rId4" Type="http://schemas.openxmlformats.org/officeDocument/2006/relationships/hyperlink" Target="https://tcu.box.com/s/bz5rb3mzumfzwld4na1zk9g5jovvnz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68" y="2549114"/>
            <a:ext cx="9619861" cy="823913"/>
          </a:xfrm>
        </p:spPr>
        <p:txBody>
          <a:bodyPr/>
          <a:lstStyle/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FLEET PROGRAM CHANGES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2938-339E-BB09-EC2A-3B615311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10A6594-A56E-5CB8-3C21-7B9F349DE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6331F-11F5-FDEC-0300-3BCDF062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5" y="1597260"/>
            <a:ext cx="10865710" cy="448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3DB8D-E8E7-A775-8FB8-AFAD798ECAB7}"/>
              </a:ext>
            </a:extLst>
          </p:cNvPr>
          <p:cNvSpPr txBox="1"/>
          <p:nvPr/>
        </p:nvSpPr>
        <p:spPr>
          <a:xfrm>
            <a:off x="663146" y="626031"/>
            <a:ext cx="30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Finding a Vehicle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7F34EB-AEC2-A5EE-D8C8-C30A3C60B463}"/>
              </a:ext>
            </a:extLst>
          </p:cNvPr>
          <p:cNvCxnSpPr>
            <a:cxnSpLocks/>
          </p:cNvCxnSpPr>
          <p:nvPr/>
        </p:nvCxnSpPr>
        <p:spPr>
          <a:xfrm flipH="1">
            <a:off x="4239491" y="772856"/>
            <a:ext cx="1173018" cy="901334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0534FB-69BE-A38C-C9E9-DB64A9049FE4}"/>
              </a:ext>
            </a:extLst>
          </p:cNvPr>
          <p:cNvCxnSpPr>
            <a:cxnSpLocks/>
          </p:cNvCxnSpPr>
          <p:nvPr/>
        </p:nvCxnSpPr>
        <p:spPr>
          <a:xfrm flipH="1">
            <a:off x="3237345" y="1062182"/>
            <a:ext cx="5805055" cy="1578617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3672A1-7D45-FCA9-70EB-038D175840B3}"/>
              </a:ext>
            </a:extLst>
          </p:cNvPr>
          <p:cNvSpPr txBox="1"/>
          <p:nvPr/>
        </p:nvSpPr>
        <p:spPr>
          <a:xfrm>
            <a:off x="4262581" y="166636"/>
            <a:ext cx="30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this 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95106-29C0-294C-B04A-9DC61F53DFFF}"/>
              </a:ext>
            </a:extLst>
          </p:cNvPr>
          <p:cNvSpPr txBox="1"/>
          <p:nvPr/>
        </p:nvSpPr>
        <p:spPr>
          <a:xfrm>
            <a:off x="7980218" y="411553"/>
            <a:ext cx="30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this One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DCE678-652C-7B6B-B488-330E5A9AE8AF}"/>
              </a:ext>
            </a:extLst>
          </p:cNvPr>
          <p:cNvSpPr/>
          <p:nvPr/>
        </p:nvSpPr>
        <p:spPr>
          <a:xfrm>
            <a:off x="793630" y="2317733"/>
            <a:ext cx="741872" cy="31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What do we need from you?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95FBB8-B246-A1DF-45F9-BD8C74BDB385}"/>
              </a:ext>
            </a:extLst>
          </p:cNvPr>
          <p:cNvSpPr txBox="1">
            <a:spLocks/>
          </p:cNvSpPr>
          <p:nvPr/>
        </p:nvSpPr>
        <p:spPr>
          <a:xfrm>
            <a:off x="4719784" y="4405975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Unscheduled Repair Services Reporting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FB808E9-BA61-F218-CDC2-9F65B9BBB0DF}"/>
              </a:ext>
            </a:extLst>
          </p:cNvPr>
          <p:cNvSpPr txBox="1">
            <a:spLocks/>
          </p:cNvSpPr>
          <p:nvPr/>
        </p:nvSpPr>
        <p:spPr>
          <a:xfrm>
            <a:off x="8673256" y="4405975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Inspection Reporting</a:t>
            </a:r>
          </a:p>
        </p:txBody>
      </p:sp>
      <p:pic>
        <p:nvPicPr>
          <p:cNvPr id="13" name="Picture 12" descr="A blue magnifying glass&#10;&#10;Description automatically generated">
            <a:extLst>
              <a:ext uri="{FF2B5EF4-FFF2-40B4-BE49-F238E27FC236}">
                <a16:creationId xmlns:a16="http://schemas.microsoft.com/office/drawing/2014/main" id="{59B79806-EC12-F37E-059C-1BE88D1E3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348" y="2489264"/>
            <a:ext cx="1232817" cy="1751394"/>
          </a:xfrm>
          <a:prstGeom prst="rect">
            <a:avLst/>
          </a:prstGeom>
        </p:spPr>
      </p:pic>
      <p:pic>
        <p:nvPicPr>
          <p:cNvPr id="15" name="Picture 14" descr="A blue car with black background&#10;&#10;Description automatically generated">
            <a:extLst>
              <a:ext uri="{FF2B5EF4-FFF2-40B4-BE49-F238E27FC236}">
                <a16:creationId xmlns:a16="http://schemas.microsoft.com/office/drawing/2014/main" id="{991CCB2E-BA58-5E85-2A11-E2900A8B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8" y="2823175"/>
            <a:ext cx="3165600" cy="15828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425A5A0-BE71-432B-B687-D224E90A8CC0}"/>
              </a:ext>
            </a:extLst>
          </p:cNvPr>
          <p:cNvSpPr txBox="1">
            <a:spLocks/>
          </p:cNvSpPr>
          <p:nvPr/>
        </p:nvSpPr>
        <p:spPr>
          <a:xfrm>
            <a:off x="786505" y="4327369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Scheduled Maintenance Services Reporting</a:t>
            </a:r>
          </a:p>
        </p:txBody>
      </p:sp>
      <p:pic>
        <p:nvPicPr>
          <p:cNvPr id="10" name="Picture 9" descr="Free Hammer Wrench vector and picture">
            <a:extLst>
              <a:ext uri="{FF2B5EF4-FFF2-40B4-BE49-F238E27FC236}">
                <a16:creationId xmlns:a16="http://schemas.microsoft.com/office/drawing/2014/main" id="{40AD9A6E-7633-4CFF-870C-A2CDB1E6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49" y="2477978"/>
            <a:ext cx="1943531" cy="18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85466"/>
            <a:ext cx="5897218" cy="884238"/>
          </a:xfrm>
        </p:spPr>
        <p:txBody>
          <a:bodyPr/>
          <a:lstStyle/>
          <a:p>
            <a:pPr algn="ctr"/>
            <a:r>
              <a:rPr lang="en-US" dirty="0"/>
              <a:t>Scheduled Service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Placeholder 6" descr="Aerial view of a parking lot full of cars&#10;&#10;Description automatically generated">
            <a:extLst>
              <a:ext uri="{FF2B5EF4-FFF2-40B4-BE49-F238E27FC236}">
                <a16:creationId xmlns:a16="http://schemas.microsoft.com/office/drawing/2014/main" id="{D3984B9B-B9AB-765B-6023-FD7E38704C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161" b="8161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DC8A3-04C7-4010-B2F6-F478D8BF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279" y="1071939"/>
            <a:ext cx="4922657" cy="31535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A6CDC7-D20D-475B-95A8-33A054B66B15}"/>
              </a:ext>
            </a:extLst>
          </p:cNvPr>
          <p:cNvSpPr/>
          <p:nvPr/>
        </p:nvSpPr>
        <p:spPr>
          <a:xfrm>
            <a:off x="10004422" y="1554701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52C4B7-0013-4E5A-A0AD-B2773D8336FE}"/>
              </a:ext>
            </a:extLst>
          </p:cNvPr>
          <p:cNvSpPr/>
          <p:nvPr/>
        </p:nvSpPr>
        <p:spPr>
          <a:xfrm>
            <a:off x="10599385" y="1554701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39FBA0-FE6A-4E3C-B6A7-05AD83EFAD9B}"/>
              </a:ext>
            </a:extLst>
          </p:cNvPr>
          <p:cNvCxnSpPr>
            <a:cxnSpLocks/>
          </p:cNvCxnSpPr>
          <p:nvPr/>
        </p:nvCxnSpPr>
        <p:spPr>
          <a:xfrm flipV="1">
            <a:off x="9653375" y="2322094"/>
            <a:ext cx="528350" cy="260604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687649-FF41-469F-A5E1-2477929F7AF8}"/>
              </a:ext>
            </a:extLst>
          </p:cNvPr>
          <p:cNvCxnSpPr>
            <a:cxnSpLocks/>
          </p:cNvCxnSpPr>
          <p:nvPr/>
        </p:nvCxnSpPr>
        <p:spPr>
          <a:xfrm flipV="1">
            <a:off x="9653375" y="2322094"/>
            <a:ext cx="1297332" cy="260604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63F768-4CA8-4933-8BF6-694A047EB481}"/>
              </a:ext>
            </a:extLst>
          </p:cNvPr>
          <p:cNvSpPr txBox="1"/>
          <p:nvPr/>
        </p:nvSpPr>
        <p:spPr>
          <a:xfrm>
            <a:off x="5857435" y="4915736"/>
            <a:ext cx="6135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1)	Identify Maintenance Service Need</a:t>
            </a:r>
          </a:p>
          <a:p>
            <a:r>
              <a:rPr lang="en-US" dirty="0"/>
              <a:t>Step 2)	Complete Maintenance</a:t>
            </a:r>
          </a:p>
          <a:p>
            <a:r>
              <a:rPr lang="en-US" dirty="0"/>
              <a:t>Step 3)	See “Service Entry - Scheduled Service” for Reporting </a:t>
            </a:r>
          </a:p>
          <a:p>
            <a:r>
              <a:rPr lang="en-US" dirty="0"/>
              <a:t>Instructions</a:t>
            </a:r>
          </a:p>
          <a:p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https://tcu.box.com/s/ou9bvjsbjhkigfp54wfw279auhequurm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BA76-2A20-231B-3C47-18E3FEB70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cleaning a car engine&#10;&#10;Description automatically generated">
            <a:extLst>
              <a:ext uri="{FF2B5EF4-FFF2-40B4-BE49-F238E27FC236}">
                <a16:creationId xmlns:a16="http://schemas.microsoft.com/office/drawing/2014/main" id="{3162349A-5137-BDC4-82BD-378CC3010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7999" r="29280" b="-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8EA1E-1EFD-1D5D-8BD0-42984291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5F4BF9-CD0D-78F9-4A39-77C4695A47E1}"/>
              </a:ext>
            </a:extLst>
          </p:cNvPr>
          <p:cNvSpPr txBox="1"/>
          <p:nvPr/>
        </p:nvSpPr>
        <p:spPr>
          <a:xfrm>
            <a:off x="5813659" y="1305472"/>
            <a:ext cx="6083166" cy="293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i="1" dirty="0">
                <a:effectLst/>
              </a:rPr>
              <a:t>Services unrelated to a maintenance schedule (ex: flat tire, broken windshield, etc.), follow a different set of instructions.</a:t>
            </a:r>
          </a:p>
          <a:p>
            <a:endParaRPr lang="en-US" dirty="0"/>
          </a:p>
          <a:p>
            <a:r>
              <a:rPr lang="en-US" dirty="0"/>
              <a:t>Step 1)	Complete Maintenance</a:t>
            </a:r>
          </a:p>
          <a:p>
            <a:r>
              <a:rPr lang="en-US" dirty="0"/>
              <a:t>Step 2)	See “Service Entry - Unscheduled Service” for Reporting Instructions</a:t>
            </a:r>
          </a:p>
          <a:p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https://tcu.box.com/s/ou9bvjsbjhkigfp54wfw279auhequurm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n-US" dirty="0">
              <a:effectLst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2FA4FF22-8A37-42BF-BDF1-50E240FB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659" y="285466"/>
            <a:ext cx="6179558" cy="884238"/>
          </a:xfrm>
        </p:spPr>
        <p:txBody>
          <a:bodyPr/>
          <a:lstStyle/>
          <a:p>
            <a:pPr algn="ctr"/>
            <a:r>
              <a:rPr lang="en-US" dirty="0"/>
              <a:t>Unscheduled Service Reporting</a:t>
            </a:r>
          </a:p>
        </p:txBody>
      </p:sp>
    </p:spTree>
    <p:extLst>
      <p:ext uri="{BB962C8B-B14F-4D97-AF65-F5344CB8AC3E}">
        <p14:creationId xmlns:p14="http://schemas.microsoft.com/office/powerpoint/2010/main" val="381834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62EA6-C4E4-9C7C-FF5B-27FB17A6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5FAA6-39BC-4ADF-8599-B8A49B1C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32" y="1169704"/>
            <a:ext cx="6179559" cy="2741385"/>
          </a:xfrm>
          <a:prstGeom prst="rect">
            <a:avLst/>
          </a:prstGeom>
        </p:spPr>
      </p:pic>
      <p:pic>
        <p:nvPicPr>
          <p:cNvPr id="66" name="Picture 65" descr="Speedometer">
            <a:extLst>
              <a:ext uri="{FF2B5EF4-FFF2-40B4-BE49-F238E27FC236}">
                <a16:creationId xmlns:a16="http://schemas.microsoft.com/office/drawing/2014/main" id="{6C199CEA-ABB6-ED48-8B97-148DFC74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4" r="24290"/>
          <a:stretch/>
        </p:blipFill>
        <p:spPr>
          <a:xfrm>
            <a:off x="20" y="10"/>
            <a:ext cx="5416530" cy="6857990"/>
          </a:xfrm>
          <a:prstGeom prst="rect">
            <a:avLst/>
          </a:prstGeom>
          <a:noFill/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7CC9D-9E14-7702-50CA-8EC997BD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5D9C9EC-D716-4943-A7E8-1549FD05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659" y="285466"/>
            <a:ext cx="6179558" cy="884238"/>
          </a:xfrm>
        </p:spPr>
        <p:txBody>
          <a:bodyPr/>
          <a:lstStyle/>
          <a:p>
            <a:pPr algn="ctr"/>
            <a:r>
              <a:rPr lang="en-US" dirty="0"/>
              <a:t>Inspection Reporting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21174A-4617-4103-B683-C5DE4AEC1473}"/>
              </a:ext>
            </a:extLst>
          </p:cNvPr>
          <p:cNvSpPr/>
          <p:nvPr/>
        </p:nvSpPr>
        <p:spPr>
          <a:xfrm>
            <a:off x="10090853" y="1798577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1465C3-42C1-4639-82F4-98824ED503C0}"/>
              </a:ext>
            </a:extLst>
          </p:cNvPr>
          <p:cNvCxnSpPr>
            <a:cxnSpLocks/>
          </p:cNvCxnSpPr>
          <p:nvPr/>
        </p:nvCxnSpPr>
        <p:spPr>
          <a:xfrm flipV="1">
            <a:off x="7700211" y="2540396"/>
            <a:ext cx="2466605" cy="1835634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21E4FC-FCE6-4ABA-BEA3-C4621B765DFD}"/>
              </a:ext>
            </a:extLst>
          </p:cNvPr>
          <p:cNvSpPr txBox="1"/>
          <p:nvPr/>
        </p:nvSpPr>
        <p:spPr>
          <a:xfrm>
            <a:off x="5723432" y="4589531"/>
            <a:ext cx="626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1)	Identify Vehicle Needing Inspection </a:t>
            </a:r>
          </a:p>
          <a:p>
            <a:r>
              <a:rPr lang="en-US" dirty="0"/>
              <a:t>Step 2)	See “Vehicle Inspection Report - Scheduled” for Reporting Instructions</a:t>
            </a:r>
          </a:p>
          <a:p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https://tcu.box.com/s/ou9bvjsbjhkigfp54wfw279auhequurm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95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BCA14-B29B-E67B-4587-85916D71A4AC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What’s in it for me?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33368" y="5279466"/>
            <a:ext cx="1834725" cy="452108"/>
          </a:xfrm>
        </p:spPr>
        <p:txBody>
          <a:bodyPr/>
          <a:lstStyle/>
          <a:p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Safety</a:t>
            </a:r>
          </a:p>
        </p:txBody>
      </p:sp>
      <p:pic>
        <p:nvPicPr>
          <p:cNvPr id="3" name="Picture 2" descr="A hand writing on a blackboard&#10;&#10;Description automatically generated">
            <a:extLst>
              <a:ext uri="{FF2B5EF4-FFF2-40B4-BE49-F238E27FC236}">
                <a16:creationId xmlns:a16="http://schemas.microsoft.com/office/drawing/2014/main" id="{C3C61D3A-4314-18A1-CE5F-70AFF018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" y="2487080"/>
            <a:ext cx="2863480" cy="1908241"/>
          </a:xfrm>
          <a:prstGeom prst="rect">
            <a:avLst/>
          </a:prstGeom>
        </p:spPr>
      </p:pic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2192B0DE-9A45-30F9-F532-82B1BD82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318" y="1910013"/>
            <a:ext cx="2356595" cy="3062377"/>
          </a:xfrm>
          <a:prstGeom prst="rect">
            <a:avLst/>
          </a:prstGeom>
        </p:spPr>
      </p:pic>
      <p:pic>
        <p:nvPicPr>
          <p:cNvPr id="8" name="Picture 7" descr="A grey truck with a black background&#10;&#10;Description automatically generated">
            <a:extLst>
              <a:ext uri="{FF2B5EF4-FFF2-40B4-BE49-F238E27FC236}">
                <a16:creationId xmlns:a16="http://schemas.microsoft.com/office/drawing/2014/main" id="{16598968-B0CC-31E3-46DF-131CFC466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28" y="2405312"/>
            <a:ext cx="4143555" cy="207177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BB3E9D-E1E5-97D5-8E79-078A53D432CB}"/>
              </a:ext>
            </a:extLst>
          </p:cNvPr>
          <p:cNvSpPr txBox="1">
            <a:spLocks/>
          </p:cNvSpPr>
          <p:nvPr/>
        </p:nvSpPr>
        <p:spPr>
          <a:xfrm>
            <a:off x="503676" y="5275970"/>
            <a:ext cx="3999313" cy="45210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Policy Compliance	</a:t>
            </a:r>
          </a:p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		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1CB716D-65FD-6587-57F6-294EE0583704}"/>
              </a:ext>
            </a:extLst>
          </p:cNvPr>
          <p:cNvSpPr txBox="1">
            <a:spLocks/>
          </p:cNvSpPr>
          <p:nvPr/>
        </p:nvSpPr>
        <p:spPr>
          <a:xfrm>
            <a:off x="8335049" y="5275970"/>
            <a:ext cx="3512068" cy="37860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Vehicle Replacement</a:t>
            </a:r>
          </a:p>
        </p:txBody>
      </p:sp>
    </p:spTree>
    <p:extLst>
      <p:ext uri="{BB962C8B-B14F-4D97-AF65-F5344CB8AC3E}">
        <p14:creationId xmlns:p14="http://schemas.microsoft.com/office/powerpoint/2010/main" val="210841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E4973-36AE-2001-90EE-A1B90ED86176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Resources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CEA4F-92D4-4423-9520-BBFE81175BB6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effectLst/>
              </a:rPr>
              <a:t>Visit Box for Updated Training Resources:</a:t>
            </a:r>
            <a:endParaRPr lang="en-US" sz="2200" dirty="0"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u="sng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https://tcu.box.com/s/ou9bvjsbjhkigfp54wfw279auhequurm</a:t>
            </a:r>
            <a:endParaRPr lang="en-US" sz="2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A drawing of a yellow box with a light bulb and a black background&#10;&#10;Description automatically generated">
            <a:extLst>
              <a:ext uri="{FF2B5EF4-FFF2-40B4-BE49-F238E27FC236}">
                <a16:creationId xmlns:a16="http://schemas.microsoft.com/office/drawing/2014/main" id="{E12C63C2-0880-020A-7D1A-354100D8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771068"/>
            <a:ext cx="6903720" cy="531586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9588-19A3-FB42-E619-BF879B59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Cars parked in a line">
            <a:extLst>
              <a:ext uri="{FF2B5EF4-FFF2-40B4-BE49-F238E27FC236}">
                <a16:creationId xmlns:a16="http://schemas.microsoft.com/office/drawing/2014/main" id="{DA19D768-6C5F-9B0A-59CA-09089AA16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4" r="11560"/>
          <a:stretch/>
        </p:blipFill>
        <p:spPr>
          <a:xfrm>
            <a:off x="20" y="10"/>
            <a:ext cx="5416530" cy="6857990"/>
          </a:xfrm>
          <a:prstGeom prst="rect">
            <a:avLst/>
          </a:prstGeom>
          <a:noFill/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5F601-CC01-379B-FB90-BAD0405ED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1361CC-A7FB-1C0E-F8B4-B945A2A7C776}"/>
              </a:ext>
            </a:extLst>
          </p:cNvPr>
          <p:cNvSpPr txBox="1"/>
          <p:nvPr/>
        </p:nvSpPr>
        <p:spPr>
          <a:xfrm>
            <a:off x="6095999" y="612037"/>
            <a:ext cx="5897218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000" b="1" kern="1200" cap="all" baseline="0" dirty="0">
                <a:effectLst/>
                <a:latin typeface="+mj-lt"/>
                <a:ea typeface="+mj-ea"/>
                <a:cs typeface="+mj-cs"/>
              </a:rPr>
              <a:t>What can’t we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AF371-36D1-7511-2C5C-F6879C4F3F7E}"/>
              </a:ext>
            </a:extLst>
          </p:cNvPr>
          <p:cNvSpPr txBox="1"/>
          <p:nvPr/>
        </p:nvSpPr>
        <p:spPr>
          <a:xfrm>
            <a:off x="6095999" y="1651540"/>
            <a:ext cx="5833614" cy="38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Add or Edit Vehicles</a:t>
            </a: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View Vehicles Outside Assigned Group</a:t>
            </a: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Create: Service Reminders, Service Programs, Contacts</a:t>
            </a: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Delete: Service Entries, Inspections, Meter Entries, Issues</a:t>
            </a:r>
          </a:p>
          <a:p>
            <a:pPr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783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I Have Questions!!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32454" y="3348825"/>
            <a:ext cx="8873471" cy="2025432"/>
          </a:xfrm>
        </p:spPr>
        <p:txBody>
          <a:bodyPr/>
          <a:lstStyle/>
          <a:p>
            <a:pPr algn="l"/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E-mail us at:</a:t>
            </a:r>
          </a:p>
          <a:p>
            <a:pPr algn="l"/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/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Fleet@tcu.edu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3" name="Picture 2" descr="A white envelope on a blue circle&#10;&#10;Description automatically generated">
            <a:extLst>
              <a:ext uri="{FF2B5EF4-FFF2-40B4-BE49-F238E27FC236}">
                <a16:creationId xmlns:a16="http://schemas.microsoft.com/office/drawing/2014/main" id="{16E57935-16D1-5054-B2A0-078ADDD4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22" y="2115246"/>
            <a:ext cx="3674853" cy="36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BCA14-B29B-E67B-4587-85916D71A4AC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1D526-BE2A-65F4-FEC0-9F37F04BE865}"/>
              </a:ext>
            </a:extLst>
          </p:cNvPr>
          <p:cNvSpPr txBox="1"/>
          <p:nvPr/>
        </p:nvSpPr>
        <p:spPr>
          <a:xfrm>
            <a:off x="267420" y="1730814"/>
            <a:ext cx="117520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TCU Fleet Policy:		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3"/>
              </a:rPr>
              <a:t>http://tcusafety.tcu.edu/wp-content/uploads/2024/04/TCU-Fleet-Management-Guide-March-2024.pdf</a:t>
            </a:r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Pool Vehicle Program:	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4"/>
              </a:rPr>
              <a:t>https://tcu.box.com/s/bz5rb3mzumfzwld4na1zk9g5jovvnz65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 err="1">
                <a:ea typeface="ADLaM Display" panose="020F0502020204030204" pitchFamily="2" charset="0"/>
                <a:cs typeface="ADLaM Display" panose="020F0502020204030204" pitchFamily="2" charset="0"/>
              </a:rPr>
              <a:t>Fleetio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Training Materials: 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5"/>
              </a:rPr>
              <a:t>https://tcu.box.com/s/ou9bvjsbjhkigfp54wfw279auhequurm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 err="1">
                <a:ea typeface="ADLaM Display" panose="020F0502020204030204" pitchFamily="2" charset="0"/>
                <a:cs typeface="ADLaM Display" panose="020F0502020204030204" pitchFamily="2" charset="0"/>
              </a:rPr>
              <a:t>Fleetio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Help Center: 	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6"/>
              </a:rPr>
              <a:t>https://help.fleetio.com/s/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59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8E58-60C4-0D81-3452-651E225C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FA80E247-513F-9879-1DC1-3164F338DA9F}"/>
              </a:ext>
            </a:extLst>
          </p:cNvPr>
          <p:cNvSpPr txBox="1"/>
          <p:nvPr/>
        </p:nvSpPr>
        <p:spPr>
          <a:xfrm>
            <a:off x="702363" y="207922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Project Schedule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96A0853-4DCC-2D4B-1EFD-991635639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063195"/>
            <a:ext cx="5167313" cy="518795"/>
          </a:xfrm>
        </p:spPr>
        <p:txBody>
          <a:bodyPr/>
          <a:lstStyle/>
          <a:p>
            <a:r>
              <a:rPr lang="en-US"/>
              <a:t>Completed Tasks</a:t>
            </a:r>
            <a:endParaRPr lang="en-US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9278BA9-B71C-A466-4DF7-8A920044F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960" y="4780863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Vehicle Reconciliation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9BFC93D-AFD7-3FAA-5055-5EB110A43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2319" y="4780863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Pool Vehicle Program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B66FFD26-0E30-CEBA-83DD-61BCB9179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43" y="4780863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Fleet Policy Update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DE9CDEA-5078-D5C2-388C-7C9A576838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26" name="Picture 2" descr="Free List Icon vector and picture">
            <a:extLst>
              <a:ext uri="{FF2B5EF4-FFF2-40B4-BE49-F238E27FC236}">
                <a16:creationId xmlns:a16="http://schemas.microsoft.com/office/drawing/2014/main" id="{C17ADACE-5B32-0C2D-EB41-2A80591E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34" y="2914247"/>
            <a:ext cx="1241131" cy="12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ar Rental vector and picture">
            <a:extLst>
              <a:ext uri="{FF2B5EF4-FFF2-40B4-BE49-F238E27FC236}">
                <a16:creationId xmlns:a16="http://schemas.microsoft.com/office/drawing/2014/main" id="{3732AF2A-475A-CBD1-9326-D05FD491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38" y="2892850"/>
            <a:ext cx="1459032" cy="12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ign Security vector and picture">
            <a:extLst>
              <a:ext uri="{FF2B5EF4-FFF2-40B4-BE49-F238E27FC236}">
                <a16:creationId xmlns:a16="http://schemas.microsoft.com/office/drawing/2014/main" id="{68C26D3D-6CB6-02AD-2FEF-F432AB18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8" y="2914247"/>
            <a:ext cx="1247010" cy="1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oftware license and cd&#10;&#10;Description automatically generated">
            <a:extLst>
              <a:ext uri="{FF2B5EF4-FFF2-40B4-BE49-F238E27FC236}">
                <a16:creationId xmlns:a16="http://schemas.microsoft.com/office/drawing/2014/main" id="{F1AD8027-D563-E80D-B188-143B5AA7D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651" y="2930165"/>
            <a:ext cx="1578371" cy="128657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37CF84E-C8EE-0E07-045C-4A8204F42F82}"/>
              </a:ext>
            </a:extLst>
          </p:cNvPr>
          <p:cNvSpPr txBox="1">
            <a:spLocks/>
          </p:cNvSpPr>
          <p:nvPr/>
        </p:nvSpPr>
        <p:spPr>
          <a:xfrm>
            <a:off x="8814720" y="4780863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31890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84" y="3928149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Project Schedule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4A28E330-E48C-75B9-3F82-545D5B485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641161"/>
            <a:ext cx="5167313" cy="518795"/>
          </a:xfrm>
        </p:spPr>
        <p:txBody>
          <a:bodyPr/>
          <a:lstStyle/>
          <a:p>
            <a:r>
              <a:rPr lang="en-US" dirty="0"/>
              <a:t>Active Tasks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9161" y="4895482"/>
            <a:ext cx="3064668" cy="518795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052" name="Picture 4" descr="Free Teacher Students vector and picture">
            <a:extLst>
              <a:ext uri="{FF2B5EF4-FFF2-40B4-BE49-F238E27FC236}">
                <a16:creationId xmlns:a16="http://schemas.microsoft.com/office/drawing/2014/main" id="{A6DBE00C-73B9-91E5-C36A-81DED043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15" y="2849494"/>
            <a:ext cx="2094960" cy="19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Developer Programmer illustration and picture">
            <a:extLst>
              <a:ext uri="{FF2B5EF4-FFF2-40B4-BE49-F238E27FC236}">
                <a16:creationId xmlns:a16="http://schemas.microsoft.com/office/drawing/2014/main" id="{B12EA447-9541-6CFF-2E1B-14E5AF16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79" y="2849494"/>
            <a:ext cx="2973668" cy="19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95FBB8-B246-A1DF-45F9-BD8C74BDB385}"/>
              </a:ext>
            </a:extLst>
          </p:cNvPr>
          <p:cNvSpPr txBox="1">
            <a:spLocks/>
          </p:cNvSpPr>
          <p:nvPr/>
        </p:nvSpPr>
        <p:spPr>
          <a:xfrm>
            <a:off x="7010979" y="4828841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Rollout</a:t>
            </a:r>
          </a:p>
        </p:txBody>
      </p:sp>
    </p:spTree>
    <p:extLst>
      <p:ext uri="{BB962C8B-B14F-4D97-AF65-F5344CB8AC3E}">
        <p14:creationId xmlns:p14="http://schemas.microsoft.com/office/powerpoint/2010/main" val="297655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0E47DB-5CDC-FCD7-31F2-C43C33816703}"/>
              </a:ext>
            </a:extLst>
          </p:cNvPr>
          <p:cNvSpPr txBox="1"/>
          <p:nvPr/>
        </p:nvSpPr>
        <p:spPr>
          <a:xfrm>
            <a:off x="8229017" y="3027784"/>
            <a:ext cx="3620083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Maintenance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Service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67355-28FF-4146-B76C-BE3499937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34" y="2335506"/>
            <a:ext cx="1874682" cy="548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Can I Find Fleetio?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/>
          </p:cNvSpPr>
          <p:nvPr/>
        </p:nvSpPr>
        <p:spPr>
          <a:xfrm>
            <a:off x="11413147" y="4883753"/>
            <a:ext cx="254597" cy="20939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defTabSz="521208">
              <a:lnSpc>
                <a:spcPct val="90000"/>
              </a:lnSpc>
              <a:spcAft>
                <a:spcPts val="342"/>
              </a:spcAft>
            </a:pPr>
            <a:fld id="{8C2E478F-E849-4A8C-AF1F-CBCC78A7CBFA}" type="slidenum"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521208">
                <a:lnSpc>
                  <a:spcPct val="90000"/>
                </a:lnSpc>
                <a:spcAft>
                  <a:spcPts val="342"/>
                </a:spcAft>
              </a:pPr>
              <a:t>5</a:t>
            </a:fld>
            <a:endParaRPr lang="en-US" sz="1400"/>
          </a:p>
        </p:txBody>
      </p:sp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E06D6AED-E0E6-BBD6-A8DA-3E30FB50E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12" y="1692106"/>
            <a:ext cx="6554104" cy="3482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D593B2-0ABB-F3E0-CFD2-2C18BF2010DD}"/>
              </a:ext>
            </a:extLst>
          </p:cNvPr>
          <p:cNvCxnSpPr/>
          <p:nvPr/>
        </p:nvCxnSpPr>
        <p:spPr>
          <a:xfrm flipH="1">
            <a:off x="9800913" y="2634723"/>
            <a:ext cx="1166508" cy="893609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8508E9-ADDE-C839-AC5E-FECE48F0CD18}"/>
              </a:ext>
            </a:extLst>
          </p:cNvPr>
          <p:cNvSpPr txBox="1"/>
          <p:nvPr/>
        </p:nvSpPr>
        <p:spPr>
          <a:xfrm>
            <a:off x="5669139" y="1054009"/>
            <a:ext cx="5744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600" kern="1200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Visit </a:t>
            </a:r>
            <a:r>
              <a:rPr lang="en-US" sz="1600" kern="1200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tcu.okta.com</a:t>
            </a:r>
            <a:r>
              <a:rPr lang="en-US" sz="1600" kern="1200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. You should see a </a:t>
            </a:r>
            <a:r>
              <a:rPr lang="en-US" sz="1600" kern="1200" dirty="0" err="1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Fleetio</a:t>
            </a:r>
            <a:r>
              <a:rPr lang="en-US" sz="1600" kern="1200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 tile like the one below.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748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804672" y="1541007"/>
            <a:ext cx="3401568" cy="377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Log in with Single Sign 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/>
          </p:cNvSpPr>
          <p:nvPr/>
        </p:nvSpPr>
        <p:spPr>
          <a:xfrm>
            <a:off x="11094708" y="5336727"/>
            <a:ext cx="293991" cy="24179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defTabSz="603504">
              <a:lnSpc>
                <a:spcPct val="90000"/>
              </a:lnSpc>
              <a:spcAft>
                <a:spcPts val="396"/>
              </a:spcAft>
            </a:pPr>
            <a:fld id="{8C2E478F-E849-4A8C-AF1F-CBCC78A7CBFA}" type="slidenum"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03504">
                <a:lnSpc>
                  <a:spcPct val="90000"/>
                </a:lnSpc>
                <a:spcAft>
                  <a:spcPts val="396"/>
                </a:spcAft>
              </a:pPr>
              <a:t>6</a:t>
            </a:fld>
            <a:endParaRPr 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8EA6F-673F-4626-121A-AF90FFE4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148" y="950000"/>
            <a:ext cx="4574384" cy="524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D593B2-0ABB-F3E0-CFD2-2C18BF2010DD}"/>
              </a:ext>
            </a:extLst>
          </p:cNvPr>
          <p:cNvCxnSpPr/>
          <p:nvPr/>
        </p:nvCxnSpPr>
        <p:spPr>
          <a:xfrm flipH="1">
            <a:off x="8015402" y="4103245"/>
            <a:ext cx="1347001" cy="1031877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3D730-20E9-6578-0032-C7A0BC92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A09EF1-8EF5-6C04-9828-CD9D4F5DAC47}"/>
              </a:ext>
            </a:extLst>
          </p:cNvPr>
          <p:cNvSpPr>
            <a:spLocks/>
          </p:cNvSpPr>
          <p:nvPr/>
        </p:nvSpPr>
        <p:spPr>
          <a:xfrm>
            <a:off x="10795088" y="5898091"/>
            <a:ext cx="384754" cy="3164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786384">
              <a:lnSpc>
                <a:spcPct val="90000"/>
              </a:lnSpc>
              <a:spcAft>
                <a:spcPts val="516"/>
              </a:spcAft>
            </a:pPr>
            <a:fld id="{8C2E478F-E849-4A8C-AF1F-CBCC78A7CBFA}" type="slidenum">
              <a:rPr lang="en-US" sz="15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86384">
                <a:lnSpc>
                  <a:spcPct val="90000"/>
                </a:lnSpc>
                <a:spcAft>
                  <a:spcPts val="516"/>
                </a:spcAft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FD536-1DBF-B949-BCD6-2230AE76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1" y="643467"/>
            <a:ext cx="6723820" cy="525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73017-2C9D-EB08-6C08-679A36DB16B7}"/>
              </a:ext>
            </a:extLst>
          </p:cNvPr>
          <p:cNvSpPr txBox="1"/>
          <p:nvPr/>
        </p:nvSpPr>
        <p:spPr>
          <a:xfrm>
            <a:off x="1012158" y="745080"/>
            <a:ext cx="2264226" cy="82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4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Vehicle Assignment</a:t>
            </a:r>
            <a:endParaRPr lang="en-US" sz="2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105C8E-5E5F-712B-793E-69B477B4CF90}"/>
              </a:ext>
            </a:extLst>
          </p:cNvPr>
          <p:cNvSpPr/>
          <p:nvPr/>
        </p:nvSpPr>
        <p:spPr>
          <a:xfrm>
            <a:off x="4067794" y="972572"/>
            <a:ext cx="1308338" cy="15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4479-656C-6B1A-8E4F-E8AB1307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98E24A-EA85-A9F0-6C0E-4BE3A7271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9" y="1307099"/>
            <a:ext cx="10827483" cy="507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C81088F-5560-9D92-7DA6-38A4D89A0D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49C0E-0A56-4616-E115-AC4AF55C9B21}"/>
              </a:ext>
            </a:extLst>
          </p:cNvPr>
          <p:cNvSpPr txBox="1"/>
          <p:nvPr/>
        </p:nvSpPr>
        <p:spPr>
          <a:xfrm>
            <a:off x="609600" y="295802"/>
            <a:ext cx="441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Exploring Your Dashboard</a:t>
            </a:r>
          </a:p>
        </p:txBody>
      </p:sp>
    </p:spTree>
    <p:extLst>
      <p:ext uri="{BB962C8B-B14F-4D97-AF65-F5344CB8AC3E}">
        <p14:creationId xmlns:p14="http://schemas.microsoft.com/office/powerpoint/2010/main" val="365589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4479-656C-6B1A-8E4F-E8AB1307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0C7D2-5CF7-9AF8-94F3-073E8063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994392"/>
            <a:ext cx="11182709" cy="535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C81088F-5560-9D92-7DA6-38A4D89A0D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49C0E-0A56-4616-E115-AC4AF55C9B21}"/>
              </a:ext>
            </a:extLst>
          </p:cNvPr>
          <p:cNvSpPr txBox="1"/>
          <p:nvPr/>
        </p:nvSpPr>
        <p:spPr>
          <a:xfrm>
            <a:off x="609600" y="295802"/>
            <a:ext cx="769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Adjust Your Widgets - Areas to Focus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CF885F-1DF0-2C64-4F75-66DDD203C141}"/>
              </a:ext>
            </a:extLst>
          </p:cNvPr>
          <p:cNvCxnSpPr>
            <a:cxnSpLocks/>
          </p:cNvCxnSpPr>
          <p:nvPr/>
        </p:nvCxnSpPr>
        <p:spPr>
          <a:xfrm flipH="1">
            <a:off x="8246853" y="350159"/>
            <a:ext cx="1286686" cy="199622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FC670-A32C-202C-A551-B9F53C383E2F}"/>
              </a:ext>
            </a:extLst>
          </p:cNvPr>
          <p:cNvCxnSpPr>
            <a:cxnSpLocks/>
          </p:cNvCxnSpPr>
          <p:nvPr/>
        </p:nvCxnSpPr>
        <p:spPr>
          <a:xfrm flipH="1">
            <a:off x="8046483" y="350159"/>
            <a:ext cx="1487056" cy="3662329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B5CB45-CB3D-CC58-0684-57C9A33F3632}"/>
              </a:ext>
            </a:extLst>
          </p:cNvPr>
          <p:cNvCxnSpPr>
            <a:cxnSpLocks/>
          </p:cNvCxnSpPr>
          <p:nvPr/>
        </p:nvCxnSpPr>
        <p:spPr>
          <a:xfrm flipH="1">
            <a:off x="8428008" y="350159"/>
            <a:ext cx="1105531" cy="5110358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5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" id="{969BE826-8665-45F1-A77E-2C1BF61E0D92}" vid="{76896FC0-3EF9-4C10-B34C-BB4B0D9C6DEC}"/>
    </a:ext>
  </a:extLst>
</a:theme>
</file>

<file path=ppt/theme/theme2.xml><?xml version="1.0" encoding="utf-8"?>
<a:theme xmlns:a="http://schemas.openxmlformats.org/drawingml/2006/main" name="Fleetio Training Presentation">
  <a:themeElements>
    <a:clrScheme name="Simple Light">
      <a:dk1>
        <a:srgbClr val="2E2E2E"/>
      </a:dk1>
      <a:lt1>
        <a:srgbClr val="FFFFFF"/>
      </a:lt1>
      <a:dk2>
        <a:srgbClr val="595959"/>
      </a:dk2>
      <a:lt2>
        <a:srgbClr val="EEEEEE"/>
      </a:lt2>
      <a:accent1>
        <a:srgbClr val="07A254"/>
      </a:accent1>
      <a:accent2>
        <a:srgbClr val="18CC6C"/>
      </a:accent2>
      <a:accent3>
        <a:srgbClr val="1870A5"/>
      </a:accent3>
      <a:accent4>
        <a:srgbClr val="E8AC48"/>
      </a:accent4>
      <a:accent5>
        <a:srgbClr val="D94637"/>
      </a:accent5>
      <a:accent6>
        <a:srgbClr val="84939C"/>
      </a:accent6>
      <a:hlink>
        <a:srgbClr val="07A2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D5DB56-3A71-4638-9571-EE877FD66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{20272C90-983F-4688-8178-ACC306E24A91}tf55661986_win32</Template>
  <TotalTime>6816</TotalTime>
  <Words>425</Words>
  <Application>Microsoft Office PowerPoint</Application>
  <PresentationFormat>Widescreen</PresentationFormat>
  <Paragraphs>116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Abadi</vt:lpstr>
      <vt:lpstr>ADLaM Display</vt:lpstr>
      <vt:lpstr>Arial</vt:lpstr>
      <vt:lpstr>Biome Light</vt:lpstr>
      <vt:lpstr>Calibri</vt:lpstr>
      <vt:lpstr>Calibri Light</vt:lpstr>
      <vt:lpstr>Roboto</vt:lpstr>
      <vt:lpstr>Roboto Black</vt:lpstr>
      <vt:lpstr>Wingdings</vt:lpstr>
      <vt:lpstr>Office Theme</vt:lpstr>
      <vt:lpstr>Fleetio Training Presentation</vt:lpstr>
      <vt:lpstr>FLEET PROGRAM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Scheduled Service Reporting</vt:lpstr>
      <vt:lpstr>Unscheduled Service Reporting</vt:lpstr>
      <vt:lpstr>Inspection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Atkinson, Rebekah</dc:creator>
  <cp:lastModifiedBy>Atkinson, Rebekah</cp:lastModifiedBy>
  <cp:revision>40</cp:revision>
  <dcterms:created xsi:type="dcterms:W3CDTF">2024-02-07T01:00:54Z</dcterms:created>
  <dcterms:modified xsi:type="dcterms:W3CDTF">2024-04-11T18:50:23Z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