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15" r:id="rId5"/>
  </p:sldMasterIdLst>
  <p:notesMasterIdLst>
    <p:notesMasterId r:id="rId32"/>
  </p:notesMasterIdLst>
  <p:handoutMasterIdLst>
    <p:handoutMasterId r:id="rId33"/>
  </p:handoutMasterIdLst>
  <p:sldIdLst>
    <p:sldId id="2448" r:id="rId6"/>
    <p:sldId id="2471" r:id="rId7"/>
    <p:sldId id="2556" r:id="rId8"/>
    <p:sldId id="2474" r:id="rId9"/>
    <p:sldId id="2549" r:id="rId10"/>
    <p:sldId id="2548" r:id="rId11"/>
    <p:sldId id="2557" r:id="rId12"/>
    <p:sldId id="2533" r:id="rId13"/>
    <p:sldId id="2456" r:id="rId14"/>
    <p:sldId id="2520" r:id="rId15"/>
    <p:sldId id="2521" r:id="rId16"/>
    <p:sldId id="2535" r:id="rId17"/>
    <p:sldId id="2519" r:id="rId18"/>
    <p:sldId id="2541" r:id="rId19"/>
    <p:sldId id="259" r:id="rId20"/>
    <p:sldId id="2468" r:id="rId21"/>
    <p:sldId id="2470" r:id="rId22"/>
    <p:sldId id="2547" r:id="rId23"/>
    <p:sldId id="2469" r:id="rId24"/>
    <p:sldId id="2543" r:id="rId25"/>
    <p:sldId id="2534" r:id="rId26"/>
    <p:sldId id="2555" r:id="rId27"/>
    <p:sldId id="2558" r:id="rId28"/>
    <p:sldId id="2544" r:id="rId29"/>
    <p:sldId id="2546" r:id="rId30"/>
    <p:sldId id="243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9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4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23B"/>
    <a:srgbClr val="898989"/>
    <a:srgbClr val="2F3342"/>
    <a:srgbClr val="A53F52"/>
    <a:srgbClr val="2C2153"/>
    <a:srgbClr val="E99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603" autoAdjust="0"/>
  </p:normalViewPr>
  <p:slideViewPr>
    <p:cSldViewPr snapToGrid="0">
      <p:cViewPr varScale="1">
        <p:scale>
          <a:sx n="99" d="100"/>
          <a:sy n="99" d="100"/>
        </p:scale>
        <p:origin x="1032" y="90"/>
      </p:cViewPr>
      <p:guideLst>
        <p:guide orient="horz" pos="1992"/>
        <p:guide pos="3840"/>
        <p:guide orient="horz" pos="14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30" d="100"/>
        <a:sy n="130" d="100"/>
      </p:scale>
      <p:origin x="0" y="-8722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F97DFCF-F890-A143-9133-C8B65C9B01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2C281-2434-D94F-B4BD-BA3CD4DB84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D5B4E-BF3E-3B45-A4BA-D6C3B92870D7}" type="datetimeFigureOut">
              <a:rPr lang="en-US" smtClean="0"/>
              <a:t>10/15/2024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17CBFA-633D-5540-AFAA-BE1F495EC6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6B5631-D714-AD41-853B-A883ADC344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AE8BC-2AB3-9E4C-9797-2A6F8A74C7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987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8621B-8C8E-49BA-8772-41D0FE75A082}" type="datetimeFigureOut">
              <a:rPr lang="en-US" smtClean="0"/>
              <a:t>10/15/2024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B34ED-4CDD-41C9-90F7-D768D5559A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970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FBAC9B-50A9-FBB0-B1A7-9D2F28854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BEFE78-02B9-C670-648D-40049F8DB5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5A9575-184D-D200-5850-EA8A264D0C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D647BA-C36B-A4B5-5DF8-A8D4C7A793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6397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3E7152-EFBE-7239-1379-8B7AF219A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6AE182-946B-4240-EFAF-5F50E2F368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E7C6D6-1F23-3595-9948-BEEE4D423B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749BC2-0443-CF75-4AFA-3FDE1D37D9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292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3E7152-EFBE-7239-1379-8B7AF219A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6AE182-946B-4240-EFAF-5F50E2F368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E7C6D6-1F23-3595-9948-BEEE4D423B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749BC2-0443-CF75-4AFA-3FDE1D37D9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6497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D2FB92-B9CB-8A66-35E1-16375CE7D5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C1E264-B625-3A16-C9A8-B0A6501608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27A774-9B56-D854-1110-DE75A180ED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415BA9-9785-F82A-5C01-6423568E3B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5259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70AF00-533D-95A5-9774-0DEEC3199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BCEF17-CA2B-AD95-765D-E023D5B4C3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F8A057-1B3B-F244-7F91-C9F8CE9AC1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E43E3D-2F57-D3DA-12D2-E099EEA4CB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7697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9491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BB28E2-7DFF-7CF8-A588-781B287A4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47D0BE-4627-854A-5FD2-20859090A6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C0EE11-43FB-6815-BB67-AF35F0E337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51FDB-D160-F6E3-36EF-6804094F2D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4944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161DF-265D-6849-4236-97D02C49C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C2EF16-5E2E-E170-A5C2-A5D5F67DC5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DC1FC9-887E-BF1E-F22D-5E846AA9A6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18EC6C-27D7-0C23-B698-322C6AE412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7559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161DF-265D-6849-4236-97D02C49C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C2EF16-5E2E-E170-A5C2-A5D5F67DC5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DC1FC9-887E-BF1E-F22D-5E846AA9A6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18EC6C-27D7-0C23-B698-322C6AE412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4624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7A091E-5683-FB17-EF65-C137802C62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723A3D-CB8A-C8DA-C9E2-001E4E7039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AE8C47-87BC-1944-A25F-EBEE6F46B6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959284-7240-3C51-4B2B-E34DA35BAE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8411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70AF00-533D-95A5-9774-0DEEC3199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BCEF17-CA2B-AD95-765D-E023D5B4C3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F8A057-1B3B-F244-7F91-C9F8CE9AC1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E43E3D-2F57-D3DA-12D2-E099EEA4CB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354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FBAC9B-50A9-FBB0-B1A7-9D2F28854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BEFE78-02B9-C670-648D-40049F8DB5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5A9575-184D-D200-5850-EA8A264D0C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D647BA-C36B-A4B5-5DF8-A8D4C7A793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313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71AD7-D971-40EE-9901-B2ECAD95C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E69D54-6D5B-F66C-A9A9-4CA8CD9066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E87435-9E8C-D29D-CC2A-302020D093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0FE05F-5DB1-1EDE-492D-71A2DCDD85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6019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71AD7-D971-40EE-9901-B2ECAD95C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E69D54-6D5B-F66C-A9A9-4CA8CD9066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E87435-9E8C-D29D-CC2A-302020D093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0FE05F-5DB1-1EDE-492D-71A2DCDD85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3548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71AD7-D971-40EE-9901-B2ECAD95C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E69D54-6D5B-F66C-A9A9-4CA8CD9066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E87435-9E8C-D29D-CC2A-302020D093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0FE05F-5DB1-1EDE-492D-71A2DCDD85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4001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70AF00-533D-95A5-9774-0DEEC3199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BCEF17-CA2B-AD95-765D-E023D5B4C3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F8A057-1B3B-F244-7F91-C9F8CE9AC1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E43E3D-2F57-D3DA-12D2-E099EEA4CB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5320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70AF00-533D-95A5-9774-0DEEC3199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BCEF17-CA2B-AD95-765D-E023D5B4C3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F8A057-1B3B-F244-7F91-C9F8CE9AC1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E43E3D-2F57-D3DA-12D2-E099EEA4CB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447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70AF00-533D-95A5-9774-0DEEC3199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BCEF17-CA2B-AD95-765D-E023D5B4C3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F8A057-1B3B-F244-7F91-C9F8CE9AC1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E43E3D-2F57-D3DA-12D2-E099EEA4CB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227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178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33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408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887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949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AF831E-E160-10F2-EBF7-C0DA36EB6E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554557-D693-CD05-BE47-955F44C3A2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D1E06E-3FFE-1573-7FFA-18BDC96C8B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A6EDD1-6D01-B4B3-C5BE-8E1318D67C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070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35FD8-712D-4EE2-A5B6-3DD8DE9C2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80209DF-C4D9-43B8-AA05-F536191530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12343" y="5922140"/>
            <a:ext cx="5167313" cy="518795"/>
          </a:xfrm>
        </p:spPr>
        <p:txBody>
          <a:bodyPr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58235C5-25B1-4243-9762-4AAD3C08E8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0" y="3608511"/>
            <a:ext cx="4114800" cy="518795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</p:spPr>
        <p:txBody>
          <a:bodyPr>
            <a:noAutofit/>
          </a:bodyPr>
          <a:lstStyle>
            <a:lvl1pPr marL="0" indent="0" algn="ctr">
              <a:buNone/>
              <a:defRPr sz="1800" cap="all" baseline="0"/>
            </a:lvl1pPr>
          </a:lstStyle>
          <a:p>
            <a:r>
              <a:rPr lang="en-US" spc="300" dirty="0"/>
              <a:t>ANNUAL REVIEW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8B2C6E-DB6F-4476-8E95-9F6EC79392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836" y="2445633"/>
            <a:ext cx="11490325" cy="823913"/>
          </a:xfrm>
        </p:spPr>
        <p:txBody>
          <a:bodyPr>
            <a:noAutofit/>
          </a:bodyPr>
          <a:lstStyle>
            <a:lvl1pPr>
              <a:lnSpc>
                <a:spcPct val="150000"/>
              </a:lnSpc>
              <a:spcBef>
                <a:spcPts val="1000"/>
              </a:spcBef>
              <a:defRPr sz="4000" cap="all" spc="300" baseline="0"/>
            </a:lvl1pPr>
          </a:lstStyle>
          <a:p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2303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86FE9B2-6286-484B-8943-95EE0B6B02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416550" cy="6858000"/>
          </a:xfrm>
          <a:effectLst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D4E8708-8565-4A5B-9D9E-1D4F40EAF9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42436126-0370-4532-A8AD-D20897982AD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1661160"/>
            <a:ext cx="4646246" cy="221858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cs typeface="Biome Light" panose="020B0303030204020804" pitchFamily="34" charset="0"/>
              </a:rPr>
              <a:t>Click to edit master text style.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7" name="Slide Number Placeholder 70">
            <a:extLst>
              <a:ext uri="{FF2B5EF4-FFF2-40B4-BE49-F238E27FC236}">
                <a16:creationId xmlns:a16="http://schemas.microsoft.com/office/drawing/2014/main" id="{AEC105AD-E933-4969-B038-0ABD6F013167}"/>
              </a:ext>
            </a:extLst>
          </p:cNvPr>
          <p:cNvSpPr txBox="1">
            <a:spLocks/>
          </p:cNvSpPr>
          <p:nvPr userDrawn="1"/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6CDEBF2-B5C9-4887-B717-81C3D1A73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12037"/>
            <a:ext cx="5897218" cy="884238"/>
          </a:xfrm>
        </p:spPr>
        <p:txBody>
          <a:bodyPr lIns="91440" rIns="91440" anchor="t">
            <a:noAutofit/>
          </a:bodyPr>
          <a:lstStyle>
            <a:lvl1pPr algn="l">
              <a:lnSpc>
                <a:spcPct val="150000"/>
              </a:lnSpc>
              <a:spcBef>
                <a:spcPts val="1000"/>
              </a:spcBef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16A7FA3-8C13-4E5A-88C4-4357C8ACD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7044" y="6303963"/>
            <a:ext cx="301498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196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35FD8-712D-4EE2-A5B6-3DD8DE9C2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9074D0F-754F-4F2C-A410-F222D2D234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2365" y="1660810"/>
            <a:ext cx="10787270" cy="830649"/>
          </a:xfrm>
        </p:spPr>
        <p:txBody>
          <a:bodyPr>
            <a:noAutofit/>
          </a:bodyPr>
          <a:lstStyle/>
          <a:p>
            <a:r>
              <a:rPr lang="en-US" sz="4000" spc="300"/>
              <a:t>Click to edit Master title style</a:t>
            </a:r>
            <a:endParaRPr lang="en-US" sz="4000" spc="30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80209DF-C4D9-43B8-AA05-F536191530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12343" y="5137992"/>
            <a:ext cx="5167313" cy="518795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</p:spPr>
        <p:txBody>
          <a:bodyPr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1D89734B-03E0-4ADE-8F62-C819F3E976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8194" y="3903126"/>
            <a:ext cx="3064668" cy="518795"/>
          </a:xfrm>
        </p:spPr>
        <p:txBody>
          <a:bodyPr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85971F4D-8B59-4B3E-9169-64E0EF1BA8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63664" y="3893330"/>
            <a:ext cx="3064668" cy="518795"/>
          </a:xfrm>
        </p:spPr>
        <p:txBody>
          <a:bodyPr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90B19777-E2ED-419C-B486-857117FD08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39138" y="3903126"/>
            <a:ext cx="3064668" cy="518795"/>
          </a:xfrm>
        </p:spPr>
        <p:txBody>
          <a:bodyPr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4" name="Online Image Placeholder 33">
            <a:extLst>
              <a:ext uri="{FF2B5EF4-FFF2-40B4-BE49-F238E27FC236}">
                <a16:creationId xmlns:a16="http://schemas.microsoft.com/office/drawing/2014/main" id="{1A58EB44-F532-4998-B316-61C738C37BF5}"/>
              </a:ext>
            </a:extLst>
          </p:cNvPr>
          <p:cNvSpPr>
            <a:spLocks noGrp="1"/>
          </p:cNvSpPr>
          <p:nvPr>
            <p:ph type="clipArt" sz="quarter" idx="19" hasCustomPrompt="1"/>
          </p:nvPr>
        </p:nvSpPr>
        <p:spPr>
          <a:xfrm>
            <a:off x="1754768" y="3098985"/>
            <a:ext cx="731520" cy="73152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5" name="Online Image Placeholder 33">
            <a:extLst>
              <a:ext uri="{FF2B5EF4-FFF2-40B4-BE49-F238E27FC236}">
                <a16:creationId xmlns:a16="http://schemas.microsoft.com/office/drawing/2014/main" id="{33763C3C-3545-40BD-9B2C-DC4C0E4CE819}"/>
              </a:ext>
            </a:extLst>
          </p:cNvPr>
          <p:cNvSpPr>
            <a:spLocks noGrp="1"/>
          </p:cNvSpPr>
          <p:nvPr>
            <p:ph type="clipArt" sz="quarter" idx="20" hasCustomPrompt="1"/>
          </p:nvPr>
        </p:nvSpPr>
        <p:spPr>
          <a:xfrm>
            <a:off x="5730240" y="3098985"/>
            <a:ext cx="731520" cy="73152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6" name="Online Image Placeholder 33">
            <a:extLst>
              <a:ext uri="{FF2B5EF4-FFF2-40B4-BE49-F238E27FC236}">
                <a16:creationId xmlns:a16="http://schemas.microsoft.com/office/drawing/2014/main" id="{1C5D3777-17F3-4225-8C52-2EF1DB4FD54A}"/>
              </a:ext>
            </a:extLst>
          </p:cNvPr>
          <p:cNvSpPr>
            <a:spLocks noGrp="1"/>
          </p:cNvSpPr>
          <p:nvPr>
            <p:ph type="clipArt" sz="quarter" idx="21" hasCustomPrompt="1"/>
          </p:nvPr>
        </p:nvSpPr>
        <p:spPr>
          <a:xfrm>
            <a:off x="9705712" y="3098985"/>
            <a:ext cx="731520" cy="73152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173740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at Can We Do with Fleetio - Complete Inspections!">
  <p:cSld name="What Can We Do with Fleetio - Complete Inspections!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76967" y="728867"/>
            <a:ext cx="607019" cy="360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" name="Google Shape;19;p4"/>
          <p:cNvCxnSpPr/>
          <p:nvPr/>
        </p:nvCxnSpPr>
        <p:spPr>
          <a:xfrm rot="10800000">
            <a:off x="812816" y="480321"/>
            <a:ext cx="0" cy="762800"/>
          </a:xfrm>
          <a:prstGeom prst="straightConnector1">
            <a:avLst/>
          </a:prstGeom>
          <a:noFill/>
          <a:ln w="38100" cap="flat" cmpd="sng">
            <a:solidFill>
              <a:srgbClr val="07A25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Google Shape;20;p4"/>
          <p:cNvSpPr txBox="1"/>
          <p:nvPr/>
        </p:nvSpPr>
        <p:spPr>
          <a:xfrm>
            <a:off x="964625" y="503484"/>
            <a:ext cx="7552000" cy="7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67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What Can We Do with Fleetio?</a:t>
            </a:r>
            <a:endParaRPr sz="3467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grpSp>
        <p:nvGrpSpPr>
          <p:cNvPr id="21" name="Google Shape;21;p4"/>
          <p:cNvGrpSpPr/>
          <p:nvPr/>
        </p:nvGrpSpPr>
        <p:grpSpPr>
          <a:xfrm>
            <a:off x="472070" y="1625000"/>
            <a:ext cx="6193425" cy="4767269"/>
            <a:chOff x="404225" y="1066327"/>
            <a:chExt cx="4856826" cy="3738449"/>
          </a:xfrm>
        </p:grpSpPr>
        <p:pic>
          <p:nvPicPr>
            <p:cNvPr id="22" name="Google Shape;22;p4"/>
            <p:cNvPicPr preferRelativeResize="0"/>
            <p:nvPr/>
          </p:nvPicPr>
          <p:blipFill rotWithShape="1">
            <a:blip r:embed="rId3">
              <a:alphaModFix/>
            </a:blip>
            <a:srcRect b="53551"/>
            <a:stretch/>
          </p:blipFill>
          <p:spPr>
            <a:xfrm>
              <a:off x="404225" y="1237400"/>
              <a:ext cx="4856826" cy="3567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23;p4"/>
            <p:cNvPicPr preferRelativeResize="0"/>
            <p:nvPr/>
          </p:nvPicPr>
          <p:blipFill rotWithShape="1">
            <a:blip r:embed="rId4">
              <a:alphaModFix/>
            </a:blip>
            <a:srcRect t="3172" b="28446"/>
            <a:stretch/>
          </p:blipFill>
          <p:spPr>
            <a:xfrm>
              <a:off x="1481325" y="1662972"/>
              <a:ext cx="2583075" cy="3141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Google Shape;24;p4"/>
            <p:cNvSpPr/>
            <p:nvPr/>
          </p:nvSpPr>
          <p:spPr>
            <a:xfrm>
              <a:off x="845350" y="1066327"/>
              <a:ext cx="4415700" cy="3738300"/>
            </a:xfrm>
            <a:prstGeom prst="roundRect">
              <a:avLst>
                <a:gd name="adj" fmla="val 4790"/>
              </a:avLst>
            </a:prstGeom>
            <a:noFill/>
            <a:ln w="9525" cap="flat" cmpd="sng">
              <a:solidFill>
                <a:srgbClr val="AEC0C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" name="Google Shape;25;p4"/>
          <p:cNvSpPr txBox="1"/>
          <p:nvPr/>
        </p:nvSpPr>
        <p:spPr>
          <a:xfrm>
            <a:off x="7189000" y="3025400"/>
            <a:ext cx="4045200" cy="2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We can </a:t>
            </a:r>
            <a:r>
              <a:rPr lang="en" sz="2400" b="1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spend less time </a:t>
            </a:r>
            <a:r>
              <a:rPr lang="en" sz="24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completing inspections by submitting them right from our own mobile devices. </a:t>
            </a:r>
            <a:endParaRPr sz="2400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" name="Google Shape;26;p4"/>
          <p:cNvSpPr txBox="1"/>
          <p:nvPr/>
        </p:nvSpPr>
        <p:spPr>
          <a:xfrm>
            <a:off x="7189000" y="2212600"/>
            <a:ext cx="4045200" cy="8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67">
                <a:solidFill>
                  <a:srgbClr val="07A254"/>
                </a:solidFill>
                <a:latin typeface="Roboto Black"/>
                <a:ea typeface="Roboto Black"/>
                <a:cs typeface="Roboto Black"/>
                <a:sym typeface="Roboto Black"/>
              </a:rPr>
              <a:t>Complete Inspections!</a:t>
            </a:r>
            <a:endParaRPr sz="2267">
              <a:solidFill>
                <a:srgbClr val="07A254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4892000" y="4951133"/>
            <a:ext cx="1204000" cy="1204000"/>
          </a:xfrm>
          <a:prstGeom prst="ellipse">
            <a:avLst/>
          </a:prstGeom>
          <a:solidFill>
            <a:srgbClr val="18CC6C"/>
          </a:solidFill>
          <a:ln>
            <a:noFill/>
          </a:ln>
          <a:effectLst>
            <a:outerShdw blurRad="57150" dist="19050" dir="4620000" algn="bl" rotWithShape="0">
              <a:srgbClr val="274E13">
                <a:alpha val="3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✔</a:t>
            </a:r>
            <a:endParaRPr sz="3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7741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tting into Your Fleetio Account - Step Two">
  <p:cSld name="Getting into Your Fleetio Account - Step Two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76967" y="728867"/>
            <a:ext cx="607019" cy="360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" name="Google Shape;51;p7"/>
          <p:cNvCxnSpPr/>
          <p:nvPr/>
        </p:nvCxnSpPr>
        <p:spPr>
          <a:xfrm rot="10800000">
            <a:off x="812816" y="480321"/>
            <a:ext cx="0" cy="762800"/>
          </a:xfrm>
          <a:prstGeom prst="straightConnector1">
            <a:avLst/>
          </a:prstGeom>
          <a:noFill/>
          <a:ln w="38100" cap="flat" cmpd="sng">
            <a:solidFill>
              <a:srgbClr val="07A25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" name="Google Shape;52;p7"/>
          <p:cNvSpPr txBox="1"/>
          <p:nvPr/>
        </p:nvSpPr>
        <p:spPr>
          <a:xfrm>
            <a:off x="964625" y="503484"/>
            <a:ext cx="7552000" cy="7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67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Getting into Your Fleetio Account</a:t>
            </a:r>
            <a:endParaRPr sz="3467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53" name="Google Shape;53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4756" y="1343700"/>
            <a:ext cx="3886400" cy="5323600"/>
          </a:xfrm>
          <a:prstGeom prst="roundRect">
            <a:avLst>
              <a:gd name="adj" fmla="val 4182"/>
            </a:avLst>
          </a:prstGeom>
          <a:noFill/>
          <a:ln w="9525" cap="flat" cmpd="sng">
            <a:solidFill>
              <a:srgbClr val="AEC0CB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4" name="Google Shape;54;p7"/>
          <p:cNvSpPr/>
          <p:nvPr/>
        </p:nvSpPr>
        <p:spPr>
          <a:xfrm>
            <a:off x="7108867" y="2055300"/>
            <a:ext cx="3886400" cy="1438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AEC0CB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3F3F3F">
                <a:alpha val="340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7A254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Create your password for your Fleetio account by typing your password and clicking </a:t>
            </a:r>
            <a:r>
              <a:rPr lang="en" sz="1600" b="1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Create password</a:t>
            </a:r>
            <a:r>
              <a:rPr lang="en" sz="16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2400"/>
          </a:p>
        </p:txBody>
      </p:sp>
      <p:sp>
        <p:nvSpPr>
          <p:cNvPr id="55" name="Google Shape;55;p7"/>
          <p:cNvSpPr/>
          <p:nvPr/>
        </p:nvSpPr>
        <p:spPr>
          <a:xfrm>
            <a:off x="7107081" y="2051767"/>
            <a:ext cx="3889200" cy="401600"/>
          </a:xfrm>
          <a:prstGeom prst="round2SameRect">
            <a:avLst>
              <a:gd name="adj1" fmla="val 35574"/>
              <a:gd name="adj2" fmla="val 0"/>
            </a:avLst>
          </a:prstGeom>
          <a:solidFill>
            <a:srgbClr val="07A254"/>
          </a:solidFill>
          <a:ln w="9525" cap="flat" cmpd="sng">
            <a:solidFill>
              <a:srgbClr val="07A2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Step Two (A):</a:t>
            </a:r>
            <a:endParaRPr sz="24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56" name="Google Shape;56;p7"/>
          <p:cNvSpPr/>
          <p:nvPr/>
        </p:nvSpPr>
        <p:spPr>
          <a:xfrm>
            <a:off x="4519467" y="2188100"/>
            <a:ext cx="2643235" cy="1527267"/>
          </a:xfrm>
          <a:custGeom>
            <a:avLst/>
            <a:gdLst/>
            <a:ahLst/>
            <a:cxnLst/>
            <a:rect l="l" t="t" r="r" b="b"/>
            <a:pathLst>
              <a:path w="73132" h="45818" extrusionOk="0">
                <a:moveTo>
                  <a:pt x="73132" y="0"/>
                </a:moveTo>
                <a:cubicBezTo>
                  <a:pt x="50431" y="1748"/>
                  <a:pt x="34077" y="23663"/>
                  <a:pt x="16300" y="37888"/>
                </a:cubicBezTo>
                <a:cubicBezTo>
                  <a:pt x="11582" y="41663"/>
                  <a:pt x="5403" y="43113"/>
                  <a:pt x="0" y="45818"/>
                </a:cubicBezTo>
              </a:path>
            </a:pathLst>
          </a:custGeom>
          <a:noFill/>
          <a:ln w="19050" cap="flat" cmpd="sng">
            <a:solidFill>
              <a:srgbClr val="07A254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57" name="Google Shape;57;p7"/>
          <p:cNvSpPr/>
          <p:nvPr/>
        </p:nvSpPr>
        <p:spPr>
          <a:xfrm>
            <a:off x="4578185" y="2349633"/>
            <a:ext cx="1997200" cy="2202832"/>
          </a:xfrm>
          <a:custGeom>
            <a:avLst/>
            <a:gdLst/>
            <a:ahLst/>
            <a:cxnLst/>
            <a:rect l="l" t="t" r="r" b="b"/>
            <a:pathLst>
              <a:path w="59916" h="66524" extrusionOk="0">
                <a:moveTo>
                  <a:pt x="59916" y="0"/>
                </a:moveTo>
                <a:cubicBezTo>
                  <a:pt x="32207" y="11081"/>
                  <a:pt x="29843" y="66524"/>
                  <a:pt x="0" y="66524"/>
                </a:cubicBezTo>
              </a:path>
            </a:pathLst>
          </a:custGeom>
          <a:noFill/>
          <a:ln w="19050" cap="flat" cmpd="sng">
            <a:solidFill>
              <a:srgbClr val="07A254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58" name="Google Shape;58;p7"/>
          <p:cNvSpPr/>
          <p:nvPr/>
        </p:nvSpPr>
        <p:spPr>
          <a:xfrm>
            <a:off x="7108867" y="4029767"/>
            <a:ext cx="3886400" cy="1731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AEC0CB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3F3F3F">
                <a:alpha val="340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7A254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Or, if you have a Google-linked email address, you can create your password for your Fleetio account by clicking </a:t>
            </a:r>
            <a:r>
              <a:rPr lang="en" sz="1600" b="1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Sign up with Google</a:t>
            </a:r>
            <a:r>
              <a:rPr lang="en" sz="16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2400"/>
          </a:p>
        </p:txBody>
      </p:sp>
      <p:sp>
        <p:nvSpPr>
          <p:cNvPr id="59" name="Google Shape;59;p7"/>
          <p:cNvSpPr/>
          <p:nvPr/>
        </p:nvSpPr>
        <p:spPr>
          <a:xfrm>
            <a:off x="7107081" y="4026223"/>
            <a:ext cx="3889200" cy="401600"/>
          </a:xfrm>
          <a:prstGeom prst="round2SameRect">
            <a:avLst>
              <a:gd name="adj1" fmla="val 35574"/>
              <a:gd name="adj2" fmla="val 0"/>
            </a:avLst>
          </a:prstGeom>
          <a:solidFill>
            <a:srgbClr val="07A254"/>
          </a:solidFill>
          <a:ln w="9525" cap="flat" cmpd="sng">
            <a:solidFill>
              <a:srgbClr val="07A2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Step Two (B):</a:t>
            </a:r>
            <a:endParaRPr sz="24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60" name="Google Shape;60;p7"/>
          <p:cNvSpPr/>
          <p:nvPr/>
        </p:nvSpPr>
        <p:spPr>
          <a:xfrm>
            <a:off x="4578200" y="4149934"/>
            <a:ext cx="2643235" cy="1556591"/>
          </a:xfrm>
          <a:custGeom>
            <a:avLst/>
            <a:gdLst/>
            <a:ahLst/>
            <a:cxnLst/>
            <a:rect l="l" t="t" r="r" b="b"/>
            <a:pathLst>
              <a:path w="73132" h="45818" extrusionOk="0">
                <a:moveTo>
                  <a:pt x="73132" y="0"/>
                </a:moveTo>
                <a:cubicBezTo>
                  <a:pt x="50431" y="1748"/>
                  <a:pt x="34077" y="23663"/>
                  <a:pt x="16300" y="37888"/>
                </a:cubicBezTo>
                <a:cubicBezTo>
                  <a:pt x="11582" y="41663"/>
                  <a:pt x="5403" y="43113"/>
                  <a:pt x="0" y="45818"/>
                </a:cubicBezTo>
              </a:path>
            </a:pathLst>
          </a:custGeom>
          <a:noFill/>
          <a:ln w="19050" cap="flat" cmpd="sng">
            <a:solidFill>
              <a:srgbClr val="07A254"/>
            </a:solidFill>
            <a:prstDash val="solid"/>
            <a:round/>
            <a:headEnd type="none" w="med" len="med"/>
            <a:tailEnd type="triangle" w="med" len="med"/>
          </a:ln>
        </p:spPr>
      </p:sp>
    </p:spTree>
    <p:extLst>
      <p:ext uri="{BB962C8B-B14F-4D97-AF65-F5344CB8AC3E}">
        <p14:creationId xmlns:p14="http://schemas.microsoft.com/office/powerpoint/2010/main" val="3519954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tting into Your Fleetio Account - Step Three">
  <p:cSld name="Getting into Your Fleetio Account - Step Thre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76967" y="728867"/>
            <a:ext cx="607019" cy="360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" name="Google Shape;63;p8"/>
          <p:cNvCxnSpPr/>
          <p:nvPr/>
        </p:nvCxnSpPr>
        <p:spPr>
          <a:xfrm rot="10800000">
            <a:off x="812816" y="480321"/>
            <a:ext cx="0" cy="762800"/>
          </a:xfrm>
          <a:prstGeom prst="straightConnector1">
            <a:avLst/>
          </a:prstGeom>
          <a:noFill/>
          <a:ln w="38100" cap="flat" cmpd="sng">
            <a:solidFill>
              <a:srgbClr val="07A25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" name="Google Shape;64;p8"/>
          <p:cNvSpPr txBox="1"/>
          <p:nvPr/>
        </p:nvSpPr>
        <p:spPr>
          <a:xfrm>
            <a:off x="964625" y="503484"/>
            <a:ext cx="7552000" cy="7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67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Getting into Your Fleetio Account</a:t>
            </a:r>
            <a:endParaRPr sz="3467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65" name="Google Shape;65;p8"/>
          <p:cNvPicPr preferRelativeResize="0"/>
          <p:nvPr/>
        </p:nvPicPr>
        <p:blipFill rotWithShape="1">
          <a:blip r:embed="rId3">
            <a:alphaModFix/>
          </a:blip>
          <a:srcRect t="1912"/>
          <a:stretch/>
        </p:blipFill>
        <p:spPr>
          <a:xfrm>
            <a:off x="1011041" y="1401821"/>
            <a:ext cx="7051200" cy="5223200"/>
          </a:xfrm>
          <a:prstGeom prst="roundRect">
            <a:avLst>
              <a:gd name="adj" fmla="val 3136"/>
            </a:avLst>
          </a:prstGeom>
          <a:noFill/>
          <a:ln w="9525" cap="flat" cmpd="sng">
            <a:solidFill>
              <a:srgbClr val="AEC0CB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6" name="Google Shape;66;p8"/>
          <p:cNvSpPr/>
          <p:nvPr/>
        </p:nvSpPr>
        <p:spPr>
          <a:xfrm>
            <a:off x="8440567" y="4658255"/>
            <a:ext cx="2902800" cy="1145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AEC0CB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3F3F3F">
                <a:alpha val="340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7A254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Download Fleetio Go to </a:t>
            </a:r>
            <a:br>
              <a:rPr lang="en" sz="16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6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your mobile device.</a:t>
            </a:r>
            <a:endParaRPr sz="2400"/>
          </a:p>
        </p:txBody>
      </p:sp>
      <p:sp>
        <p:nvSpPr>
          <p:cNvPr id="67" name="Google Shape;67;p8"/>
          <p:cNvSpPr/>
          <p:nvPr/>
        </p:nvSpPr>
        <p:spPr>
          <a:xfrm>
            <a:off x="8438781" y="4654721"/>
            <a:ext cx="2902800" cy="401600"/>
          </a:xfrm>
          <a:prstGeom prst="round2SameRect">
            <a:avLst>
              <a:gd name="adj1" fmla="val 35574"/>
              <a:gd name="adj2" fmla="val 0"/>
            </a:avLst>
          </a:prstGeom>
          <a:solidFill>
            <a:srgbClr val="07A254"/>
          </a:solidFill>
          <a:ln w="9525" cap="flat" cmpd="sng">
            <a:solidFill>
              <a:srgbClr val="07A2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Step Three:</a:t>
            </a:r>
            <a:endParaRPr sz="24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68" name="Google Shape;68;p8"/>
          <p:cNvSpPr/>
          <p:nvPr/>
        </p:nvSpPr>
        <p:spPr>
          <a:xfrm>
            <a:off x="5688068" y="4770288"/>
            <a:ext cx="2902681" cy="1380483"/>
          </a:xfrm>
          <a:custGeom>
            <a:avLst/>
            <a:gdLst/>
            <a:ahLst/>
            <a:cxnLst/>
            <a:rect l="l" t="t" r="r" b="b"/>
            <a:pathLst>
              <a:path w="99566" h="48421" extrusionOk="0">
                <a:moveTo>
                  <a:pt x="0" y="45378"/>
                </a:moveTo>
                <a:cubicBezTo>
                  <a:pt x="10309" y="48323"/>
                  <a:pt x="22307" y="50042"/>
                  <a:pt x="32161" y="45818"/>
                </a:cubicBezTo>
                <a:cubicBezTo>
                  <a:pt x="47339" y="39312"/>
                  <a:pt x="56169" y="23132"/>
                  <a:pt x="67846" y="11455"/>
                </a:cubicBezTo>
                <a:cubicBezTo>
                  <a:pt x="75795" y="3506"/>
                  <a:pt x="88324" y="0"/>
                  <a:pt x="99566" y="0"/>
                </a:cubicBezTo>
              </a:path>
            </a:pathLst>
          </a:custGeom>
          <a:noFill/>
          <a:ln w="19050" cap="flat" cmpd="sng">
            <a:solidFill>
              <a:srgbClr val="07A254"/>
            </a:solidFill>
            <a:prstDash val="solid"/>
            <a:round/>
            <a:headEnd type="triangle" w="med" len="med"/>
            <a:tailEnd type="none" w="med" len="med"/>
          </a:ln>
        </p:spPr>
      </p:sp>
      <p:sp>
        <p:nvSpPr>
          <p:cNvPr id="69" name="Google Shape;69;p8"/>
          <p:cNvSpPr/>
          <p:nvPr/>
        </p:nvSpPr>
        <p:spPr>
          <a:xfrm>
            <a:off x="4273400" y="6150721"/>
            <a:ext cx="1953133" cy="323067"/>
          </a:xfrm>
          <a:custGeom>
            <a:avLst/>
            <a:gdLst/>
            <a:ahLst/>
            <a:cxnLst/>
            <a:rect l="l" t="t" r="r" b="b"/>
            <a:pathLst>
              <a:path w="58594" h="9692" extrusionOk="0">
                <a:moveTo>
                  <a:pt x="58594" y="0"/>
                </a:moveTo>
                <a:cubicBezTo>
                  <a:pt x="43004" y="3114"/>
                  <a:pt x="27793" y="9692"/>
                  <a:pt x="11895" y="9692"/>
                </a:cubicBezTo>
                <a:cubicBezTo>
                  <a:pt x="7359" y="9692"/>
                  <a:pt x="0" y="7620"/>
                  <a:pt x="0" y="3084"/>
                </a:cubicBezTo>
              </a:path>
            </a:pathLst>
          </a:custGeom>
          <a:noFill/>
          <a:ln w="19050" cap="flat" cmpd="sng">
            <a:solidFill>
              <a:srgbClr val="07A254"/>
            </a:solidFill>
            <a:prstDash val="solid"/>
            <a:round/>
            <a:headEnd type="none" w="med" len="med"/>
            <a:tailEnd type="triangle" w="med" len="med"/>
          </a:ln>
        </p:spPr>
      </p:sp>
    </p:spTree>
    <p:extLst>
      <p:ext uri="{BB962C8B-B14F-4D97-AF65-F5344CB8AC3E}">
        <p14:creationId xmlns:p14="http://schemas.microsoft.com/office/powerpoint/2010/main" val="33633851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tting into Your Fleetio Account - Step Four">
  <p:cSld name="Getting into Your Fleetio Account - Step Four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36367" y="1489933"/>
            <a:ext cx="2789600" cy="4961600"/>
          </a:xfrm>
          <a:prstGeom prst="roundRect">
            <a:avLst>
              <a:gd name="adj" fmla="val 4512"/>
            </a:avLst>
          </a:prstGeom>
          <a:noFill/>
          <a:ln w="9525" cap="flat" cmpd="sng">
            <a:solidFill>
              <a:srgbClr val="AEC0C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2" name="Google Shape;72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76967" y="728867"/>
            <a:ext cx="607019" cy="360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" name="Google Shape;73;p9"/>
          <p:cNvCxnSpPr/>
          <p:nvPr/>
        </p:nvCxnSpPr>
        <p:spPr>
          <a:xfrm rot="10800000">
            <a:off x="812816" y="480321"/>
            <a:ext cx="0" cy="762800"/>
          </a:xfrm>
          <a:prstGeom prst="straightConnector1">
            <a:avLst/>
          </a:prstGeom>
          <a:noFill/>
          <a:ln w="38100" cap="flat" cmpd="sng">
            <a:solidFill>
              <a:srgbClr val="07A25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4" name="Google Shape;74;p9"/>
          <p:cNvSpPr txBox="1"/>
          <p:nvPr/>
        </p:nvSpPr>
        <p:spPr>
          <a:xfrm>
            <a:off x="964625" y="503484"/>
            <a:ext cx="7552000" cy="7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67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Getting into Your Fleetio Account</a:t>
            </a:r>
            <a:endParaRPr sz="3467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75" name="Google Shape;75;p9"/>
          <p:cNvSpPr/>
          <p:nvPr/>
        </p:nvSpPr>
        <p:spPr>
          <a:xfrm>
            <a:off x="6606433" y="1732200"/>
            <a:ext cx="3960800" cy="1696800"/>
          </a:xfrm>
          <a:prstGeom prst="roundRect">
            <a:avLst>
              <a:gd name="adj" fmla="val 13685"/>
            </a:avLst>
          </a:prstGeom>
          <a:solidFill>
            <a:srgbClr val="FFFFFF"/>
          </a:solidFill>
          <a:ln w="9525" cap="flat" cmpd="sng">
            <a:solidFill>
              <a:srgbClr val="AEC0CB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3F3F3F">
                <a:alpha val="340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7A254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Open the ‘Fleetio Go’ app on your mobile device and sign in by typing your email address and the new password that you just created.</a:t>
            </a:r>
            <a:endParaRPr sz="2400"/>
          </a:p>
        </p:txBody>
      </p:sp>
      <p:sp>
        <p:nvSpPr>
          <p:cNvPr id="76" name="Google Shape;76;p9"/>
          <p:cNvSpPr/>
          <p:nvPr/>
        </p:nvSpPr>
        <p:spPr>
          <a:xfrm>
            <a:off x="6603995" y="1728667"/>
            <a:ext cx="3960800" cy="401600"/>
          </a:xfrm>
          <a:prstGeom prst="round2SameRect">
            <a:avLst>
              <a:gd name="adj1" fmla="val 35574"/>
              <a:gd name="adj2" fmla="val 0"/>
            </a:avLst>
          </a:prstGeom>
          <a:solidFill>
            <a:srgbClr val="07A254"/>
          </a:solidFill>
          <a:ln w="9525" cap="flat" cmpd="sng">
            <a:solidFill>
              <a:srgbClr val="07A2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Step Four (A):</a:t>
            </a:r>
            <a:endParaRPr sz="24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77" name="Google Shape;77;p9"/>
          <p:cNvSpPr/>
          <p:nvPr/>
        </p:nvSpPr>
        <p:spPr>
          <a:xfrm>
            <a:off x="6611767" y="4472133"/>
            <a:ext cx="3962400" cy="1719200"/>
          </a:xfrm>
          <a:prstGeom prst="roundRect">
            <a:avLst>
              <a:gd name="adj" fmla="val 13370"/>
            </a:avLst>
          </a:prstGeom>
          <a:solidFill>
            <a:srgbClr val="FFFFFF"/>
          </a:solidFill>
          <a:ln w="9525" cap="flat" cmpd="sng">
            <a:solidFill>
              <a:srgbClr val="AEC0CB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3F3F3F">
                <a:alpha val="340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7A254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Or, if you signed up with your Google account previously, then open the ‘Fleetio Go’ app on your mobile device and sign in by clicking on </a:t>
            </a:r>
            <a:r>
              <a:rPr lang="en" sz="1600" b="1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Google</a:t>
            </a:r>
            <a:r>
              <a:rPr lang="en" sz="16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2400"/>
          </a:p>
        </p:txBody>
      </p:sp>
      <p:sp>
        <p:nvSpPr>
          <p:cNvPr id="78" name="Google Shape;78;p9"/>
          <p:cNvSpPr/>
          <p:nvPr/>
        </p:nvSpPr>
        <p:spPr>
          <a:xfrm>
            <a:off x="6609981" y="4468600"/>
            <a:ext cx="3962400" cy="401600"/>
          </a:xfrm>
          <a:prstGeom prst="round2SameRect">
            <a:avLst>
              <a:gd name="adj1" fmla="val 35574"/>
              <a:gd name="adj2" fmla="val 0"/>
            </a:avLst>
          </a:prstGeom>
          <a:solidFill>
            <a:srgbClr val="07A254"/>
          </a:solidFill>
          <a:ln w="9525" cap="flat" cmpd="sng">
            <a:solidFill>
              <a:srgbClr val="07A2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Step Four (B):</a:t>
            </a:r>
            <a:endParaRPr sz="24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79" name="Google Shape;79;p9"/>
          <p:cNvSpPr/>
          <p:nvPr/>
        </p:nvSpPr>
        <p:spPr>
          <a:xfrm>
            <a:off x="2799700" y="4584167"/>
            <a:ext cx="3962395" cy="1380483"/>
          </a:xfrm>
          <a:custGeom>
            <a:avLst/>
            <a:gdLst/>
            <a:ahLst/>
            <a:cxnLst/>
            <a:rect l="l" t="t" r="r" b="b"/>
            <a:pathLst>
              <a:path w="99566" h="48421" extrusionOk="0">
                <a:moveTo>
                  <a:pt x="0" y="45378"/>
                </a:moveTo>
                <a:cubicBezTo>
                  <a:pt x="10309" y="48323"/>
                  <a:pt x="22307" y="50042"/>
                  <a:pt x="32161" y="45818"/>
                </a:cubicBezTo>
                <a:cubicBezTo>
                  <a:pt x="47339" y="39312"/>
                  <a:pt x="56169" y="23132"/>
                  <a:pt x="67846" y="11455"/>
                </a:cubicBezTo>
                <a:cubicBezTo>
                  <a:pt x="75795" y="3506"/>
                  <a:pt x="88324" y="0"/>
                  <a:pt x="99566" y="0"/>
                </a:cubicBezTo>
              </a:path>
            </a:pathLst>
          </a:custGeom>
          <a:noFill/>
          <a:ln w="19050" cap="flat" cmpd="sng">
            <a:solidFill>
              <a:srgbClr val="07A254"/>
            </a:solidFill>
            <a:prstDash val="solid"/>
            <a:round/>
            <a:headEnd type="triangle" w="med" len="med"/>
            <a:tailEnd type="none" w="med" len="med"/>
          </a:ln>
        </p:spPr>
      </p:sp>
      <p:sp>
        <p:nvSpPr>
          <p:cNvPr id="80" name="Google Shape;80;p9"/>
          <p:cNvSpPr/>
          <p:nvPr/>
        </p:nvSpPr>
        <p:spPr>
          <a:xfrm>
            <a:off x="4091167" y="1857668"/>
            <a:ext cx="2569859" cy="1696793"/>
          </a:xfrm>
          <a:custGeom>
            <a:avLst/>
            <a:gdLst/>
            <a:ahLst/>
            <a:cxnLst/>
            <a:rect l="l" t="t" r="r" b="b"/>
            <a:pathLst>
              <a:path w="73132" h="45818" extrusionOk="0">
                <a:moveTo>
                  <a:pt x="73132" y="0"/>
                </a:moveTo>
                <a:cubicBezTo>
                  <a:pt x="50431" y="1748"/>
                  <a:pt x="34077" y="23663"/>
                  <a:pt x="16300" y="37888"/>
                </a:cubicBezTo>
                <a:cubicBezTo>
                  <a:pt x="11582" y="41663"/>
                  <a:pt x="5403" y="43113"/>
                  <a:pt x="0" y="45818"/>
                </a:cubicBezTo>
              </a:path>
            </a:pathLst>
          </a:custGeom>
          <a:noFill/>
          <a:ln w="19050" cap="flat" cmpd="sng">
            <a:solidFill>
              <a:srgbClr val="07A254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81" name="Google Shape;81;p9"/>
          <p:cNvSpPr/>
          <p:nvPr/>
        </p:nvSpPr>
        <p:spPr>
          <a:xfrm>
            <a:off x="4091168" y="1982516"/>
            <a:ext cx="2104849" cy="2290865"/>
          </a:xfrm>
          <a:custGeom>
            <a:avLst/>
            <a:gdLst/>
            <a:ahLst/>
            <a:cxnLst/>
            <a:rect l="l" t="t" r="r" b="b"/>
            <a:pathLst>
              <a:path w="59916" h="66524" extrusionOk="0">
                <a:moveTo>
                  <a:pt x="59916" y="0"/>
                </a:moveTo>
                <a:cubicBezTo>
                  <a:pt x="32207" y="11081"/>
                  <a:pt x="29843" y="66524"/>
                  <a:pt x="0" y="66524"/>
                </a:cubicBezTo>
              </a:path>
            </a:pathLst>
          </a:custGeom>
          <a:noFill/>
          <a:ln w="19050" cap="flat" cmpd="sng">
            <a:solidFill>
              <a:srgbClr val="07A254"/>
            </a:solidFill>
            <a:prstDash val="solid"/>
            <a:round/>
            <a:headEnd type="none" w="med" len="med"/>
            <a:tailEnd type="triangle" w="med" len="med"/>
          </a:ln>
        </p:spPr>
      </p:sp>
    </p:spTree>
    <p:extLst>
      <p:ext uri="{BB962C8B-B14F-4D97-AF65-F5344CB8AC3E}">
        <p14:creationId xmlns:p14="http://schemas.microsoft.com/office/powerpoint/2010/main" val="2018389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e Basics of Fleetio Go - Settings &amp; Navigation">
  <p:cSld name="The Basics of Fleetio Go - Settings &amp; Naviga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76967" y="728867"/>
            <a:ext cx="607019" cy="360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" name="Google Shape;84;p10"/>
          <p:cNvCxnSpPr/>
          <p:nvPr/>
        </p:nvCxnSpPr>
        <p:spPr>
          <a:xfrm rot="10800000">
            <a:off x="812816" y="480321"/>
            <a:ext cx="0" cy="762800"/>
          </a:xfrm>
          <a:prstGeom prst="straightConnector1">
            <a:avLst/>
          </a:prstGeom>
          <a:noFill/>
          <a:ln w="38100" cap="flat" cmpd="sng">
            <a:solidFill>
              <a:srgbClr val="07A25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5" name="Google Shape;85;p10"/>
          <p:cNvSpPr txBox="1"/>
          <p:nvPr/>
        </p:nvSpPr>
        <p:spPr>
          <a:xfrm>
            <a:off x="964625" y="503483"/>
            <a:ext cx="7552000" cy="7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67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The Basics of Fleetio Go</a:t>
            </a:r>
            <a:endParaRPr sz="3467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86" name="Google Shape;86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7737" y="1598151"/>
            <a:ext cx="2789600" cy="4962000"/>
          </a:xfrm>
          <a:prstGeom prst="roundRect">
            <a:avLst>
              <a:gd name="adj" fmla="val 4918"/>
            </a:avLst>
          </a:prstGeom>
          <a:noFill/>
          <a:ln w="9525" cap="flat" cmpd="sng">
            <a:solidFill>
              <a:srgbClr val="AEC0CB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7" name="Google Shape;87;p10"/>
          <p:cNvSpPr/>
          <p:nvPr/>
        </p:nvSpPr>
        <p:spPr>
          <a:xfrm>
            <a:off x="1817700" y="1603804"/>
            <a:ext cx="2789600" cy="4590800"/>
          </a:xfrm>
          <a:prstGeom prst="roundRect">
            <a:avLst>
              <a:gd name="adj" fmla="val 4109"/>
            </a:avLst>
          </a:prstGeom>
          <a:gradFill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10"/>
          <p:cNvSpPr/>
          <p:nvPr/>
        </p:nvSpPr>
        <p:spPr>
          <a:xfrm>
            <a:off x="4375434" y="2179933"/>
            <a:ext cx="2152997" cy="588648"/>
          </a:xfrm>
          <a:custGeom>
            <a:avLst/>
            <a:gdLst/>
            <a:ahLst/>
            <a:cxnLst/>
            <a:rect l="l" t="t" r="r" b="b"/>
            <a:pathLst>
              <a:path w="63529" h="16258" extrusionOk="0">
                <a:moveTo>
                  <a:pt x="63529" y="0"/>
                </a:moveTo>
                <a:cubicBezTo>
                  <a:pt x="57252" y="2510"/>
                  <a:pt x="52055" y="7299"/>
                  <a:pt x="45778" y="9810"/>
                </a:cubicBezTo>
                <a:cubicBezTo>
                  <a:pt x="31598" y="15482"/>
                  <a:pt x="6830" y="21601"/>
                  <a:pt x="0" y="7941"/>
                </a:cubicBezTo>
              </a:path>
            </a:pathLst>
          </a:custGeom>
          <a:noFill/>
          <a:ln w="19050" cap="flat" cmpd="sng">
            <a:solidFill>
              <a:srgbClr val="07A254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89" name="Google Shape;89;p10"/>
          <p:cNvSpPr/>
          <p:nvPr/>
        </p:nvSpPr>
        <p:spPr>
          <a:xfrm>
            <a:off x="6444500" y="2089433"/>
            <a:ext cx="3706400" cy="1450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AEC0CB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3F3F3F">
                <a:alpha val="340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7A254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Click on the person icon in the top right corner of your screen to access the </a:t>
            </a:r>
            <a:r>
              <a:rPr lang="en" sz="1600" b="1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Settings </a:t>
            </a:r>
            <a:r>
              <a:rPr lang="en" sz="16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for your account.</a:t>
            </a:r>
            <a:endParaRPr sz="2400"/>
          </a:p>
        </p:txBody>
      </p:sp>
      <p:sp>
        <p:nvSpPr>
          <p:cNvPr id="90" name="Google Shape;90;p10"/>
          <p:cNvSpPr/>
          <p:nvPr/>
        </p:nvSpPr>
        <p:spPr>
          <a:xfrm>
            <a:off x="6442067" y="2085900"/>
            <a:ext cx="3706400" cy="401600"/>
          </a:xfrm>
          <a:prstGeom prst="round2SameRect">
            <a:avLst>
              <a:gd name="adj1" fmla="val 35574"/>
              <a:gd name="adj2" fmla="val 0"/>
            </a:avLst>
          </a:prstGeom>
          <a:solidFill>
            <a:srgbClr val="07A254"/>
          </a:solidFill>
          <a:ln w="9525" cap="flat" cmpd="sng">
            <a:solidFill>
              <a:srgbClr val="07A2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Account Settings:</a:t>
            </a:r>
            <a:endParaRPr sz="24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91" name="Google Shape;91;p10"/>
          <p:cNvSpPr/>
          <p:nvPr/>
        </p:nvSpPr>
        <p:spPr>
          <a:xfrm>
            <a:off x="2169446" y="4112958"/>
            <a:ext cx="4375204" cy="2007300"/>
          </a:xfrm>
          <a:custGeom>
            <a:avLst/>
            <a:gdLst/>
            <a:ahLst/>
            <a:cxnLst/>
            <a:rect l="l" t="t" r="r" b="b"/>
            <a:pathLst>
              <a:path w="122899" h="62184" extrusionOk="0">
                <a:moveTo>
                  <a:pt x="122899" y="0"/>
                </a:moveTo>
                <a:cubicBezTo>
                  <a:pt x="109376" y="0"/>
                  <a:pt x="98206" y="11628"/>
                  <a:pt x="87645" y="20075"/>
                </a:cubicBezTo>
                <a:cubicBezTo>
                  <a:pt x="80406" y="25865"/>
                  <a:pt x="71587" y="29767"/>
                  <a:pt x="62674" y="32316"/>
                </a:cubicBezTo>
                <a:cubicBezTo>
                  <a:pt x="44661" y="37467"/>
                  <a:pt x="23934" y="38240"/>
                  <a:pt x="9303" y="49943"/>
                </a:cubicBezTo>
                <a:cubicBezTo>
                  <a:pt x="5301" y="53144"/>
                  <a:pt x="0" y="57059"/>
                  <a:pt x="0" y="62184"/>
                </a:cubicBezTo>
              </a:path>
            </a:pathLst>
          </a:custGeom>
          <a:noFill/>
          <a:ln w="19050" cap="flat" cmpd="sng">
            <a:solidFill>
              <a:srgbClr val="07A254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92" name="Google Shape;92;p10"/>
          <p:cNvSpPr/>
          <p:nvPr/>
        </p:nvSpPr>
        <p:spPr>
          <a:xfrm>
            <a:off x="6449567" y="4025100"/>
            <a:ext cx="3706400" cy="2007200"/>
          </a:xfrm>
          <a:prstGeom prst="roundRect">
            <a:avLst>
              <a:gd name="adj" fmla="val 11656"/>
            </a:avLst>
          </a:prstGeom>
          <a:solidFill>
            <a:srgbClr val="FFFFFF"/>
          </a:solidFill>
          <a:ln w="9525" cap="flat" cmpd="sng">
            <a:solidFill>
              <a:srgbClr val="AEC0CB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3F3F3F">
                <a:alpha val="340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7A254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Use the bottom Navigation bar to: Access the </a:t>
            </a:r>
            <a:r>
              <a:rPr lang="en" sz="1600" b="1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Home</a:t>
            </a:r>
            <a:r>
              <a:rPr lang="en" sz="16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 page, </a:t>
            </a:r>
            <a:r>
              <a:rPr lang="en" sz="1600" b="1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Browse</a:t>
            </a:r>
            <a:r>
              <a:rPr lang="en" sz="16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 your records, access important </a:t>
            </a:r>
            <a:r>
              <a:rPr lang="en" sz="1600" b="1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Notifications</a:t>
            </a:r>
            <a:r>
              <a:rPr lang="en" sz="16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 and </a:t>
            </a:r>
            <a:r>
              <a:rPr lang="en" sz="1600" b="1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Search</a:t>
            </a:r>
            <a:r>
              <a:rPr lang="en" sz="16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 for different types of records in Fleetio.</a:t>
            </a:r>
            <a:endParaRPr sz="2400"/>
          </a:p>
        </p:txBody>
      </p:sp>
      <p:sp>
        <p:nvSpPr>
          <p:cNvPr id="93" name="Google Shape;93;p10"/>
          <p:cNvSpPr/>
          <p:nvPr/>
        </p:nvSpPr>
        <p:spPr>
          <a:xfrm>
            <a:off x="6449568" y="4021567"/>
            <a:ext cx="3706400" cy="401600"/>
          </a:xfrm>
          <a:prstGeom prst="round2SameRect">
            <a:avLst>
              <a:gd name="adj1" fmla="val 35574"/>
              <a:gd name="adj2" fmla="val 0"/>
            </a:avLst>
          </a:prstGeom>
          <a:solidFill>
            <a:srgbClr val="07A254"/>
          </a:solidFill>
          <a:ln w="9525" cap="flat" cmpd="sng">
            <a:solidFill>
              <a:srgbClr val="07A2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Navigation Bar:</a:t>
            </a:r>
            <a:endParaRPr sz="24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  <p:extLst>
      <p:ext uri="{BB962C8B-B14F-4D97-AF65-F5344CB8AC3E}">
        <p14:creationId xmlns:p14="http://schemas.microsoft.com/office/powerpoint/2010/main" val="55734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f You Have Questions - Fleetio Go Access">
  <p:cSld name="If You Have Questions - Fleetio Go Acces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89067" y="1598268"/>
            <a:ext cx="2789600" cy="4961600"/>
          </a:xfrm>
          <a:prstGeom prst="roundRect">
            <a:avLst>
              <a:gd name="adj" fmla="val 3735"/>
            </a:avLst>
          </a:prstGeom>
          <a:noFill/>
          <a:ln w="9525" cap="flat" cmpd="sng">
            <a:solidFill>
              <a:srgbClr val="AEC0C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96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76967" y="728867"/>
            <a:ext cx="607019" cy="360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" name="Google Shape;97;p11"/>
          <p:cNvCxnSpPr/>
          <p:nvPr/>
        </p:nvCxnSpPr>
        <p:spPr>
          <a:xfrm rot="10800000">
            <a:off x="812816" y="480321"/>
            <a:ext cx="0" cy="762800"/>
          </a:xfrm>
          <a:prstGeom prst="straightConnector1">
            <a:avLst/>
          </a:prstGeom>
          <a:noFill/>
          <a:ln w="38100" cap="flat" cmpd="sng">
            <a:solidFill>
              <a:srgbClr val="07A25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8" name="Google Shape;98;p11"/>
          <p:cNvSpPr txBox="1"/>
          <p:nvPr/>
        </p:nvSpPr>
        <p:spPr>
          <a:xfrm>
            <a:off x="964625" y="503484"/>
            <a:ext cx="7552000" cy="7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67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If You Have Questions about Fleetio</a:t>
            </a:r>
            <a:endParaRPr sz="3467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99" name="Google Shape;99;p11"/>
          <p:cNvSpPr/>
          <p:nvPr/>
        </p:nvSpPr>
        <p:spPr>
          <a:xfrm>
            <a:off x="6342900" y="1437061"/>
            <a:ext cx="3706400" cy="1450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AEC0CB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3F3F3F">
                <a:alpha val="340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7A254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Use this option, in the </a:t>
            </a:r>
            <a:r>
              <a:rPr lang="en" sz="1600" b="1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Settings</a:t>
            </a:r>
            <a:r>
              <a:rPr lang="en" sz="16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 area, to search for in-depth, written guides that explain how to use Fleetio.</a:t>
            </a:r>
            <a:endParaRPr sz="2400"/>
          </a:p>
        </p:txBody>
      </p:sp>
      <p:sp>
        <p:nvSpPr>
          <p:cNvPr id="100" name="Google Shape;100;p11"/>
          <p:cNvSpPr/>
          <p:nvPr/>
        </p:nvSpPr>
        <p:spPr>
          <a:xfrm>
            <a:off x="6340467" y="1433528"/>
            <a:ext cx="3706400" cy="401600"/>
          </a:xfrm>
          <a:prstGeom prst="round2SameRect">
            <a:avLst>
              <a:gd name="adj1" fmla="val 35574"/>
              <a:gd name="adj2" fmla="val 0"/>
            </a:avLst>
          </a:prstGeom>
          <a:solidFill>
            <a:srgbClr val="07A254"/>
          </a:solidFill>
          <a:ln w="9525" cap="flat" cmpd="sng">
            <a:solidFill>
              <a:srgbClr val="07A2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Help Center:</a:t>
            </a:r>
            <a:endParaRPr sz="24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01" name="Google Shape;101;p11"/>
          <p:cNvSpPr/>
          <p:nvPr/>
        </p:nvSpPr>
        <p:spPr>
          <a:xfrm>
            <a:off x="7544533" y="3212300"/>
            <a:ext cx="3624800" cy="1450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AEC0CB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3F3F3F">
                <a:alpha val="340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7A254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If you prefer videos, instead of written guides, use this section to access Fleetio’s training videos.</a:t>
            </a:r>
            <a:endParaRPr sz="2400"/>
          </a:p>
        </p:txBody>
      </p:sp>
      <p:sp>
        <p:nvSpPr>
          <p:cNvPr id="102" name="Google Shape;102;p11"/>
          <p:cNvSpPr/>
          <p:nvPr/>
        </p:nvSpPr>
        <p:spPr>
          <a:xfrm>
            <a:off x="7542100" y="3208767"/>
            <a:ext cx="3624800" cy="401600"/>
          </a:xfrm>
          <a:prstGeom prst="round2SameRect">
            <a:avLst>
              <a:gd name="adj1" fmla="val 35574"/>
              <a:gd name="adj2" fmla="val 0"/>
            </a:avLst>
          </a:prstGeom>
          <a:solidFill>
            <a:srgbClr val="07A254"/>
          </a:solidFill>
          <a:ln w="9525" cap="flat" cmpd="sng">
            <a:solidFill>
              <a:srgbClr val="07A2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Training Videos:</a:t>
            </a:r>
            <a:endParaRPr sz="24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03" name="Google Shape;103;p11"/>
          <p:cNvSpPr/>
          <p:nvPr/>
        </p:nvSpPr>
        <p:spPr>
          <a:xfrm>
            <a:off x="6122133" y="4982272"/>
            <a:ext cx="4164400" cy="1450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AEC0CB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3F3F3F">
                <a:alpha val="34000"/>
              </a:srgbClr>
            </a:outerShdw>
          </a:effectLst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7A254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Use </a:t>
            </a:r>
            <a:r>
              <a:rPr lang="en" sz="1600" b="1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Contact Us</a:t>
            </a:r>
            <a:r>
              <a:rPr lang="en" sz="16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 to reach our Customer Support Team and </a:t>
            </a:r>
            <a:r>
              <a:rPr lang="en" sz="1600" b="1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Support Requests</a:t>
            </a:r>
            <a:r>
              <a:rPr lang="en" sz="16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 to access your open support tickets.</a:t>
            </a:r>
            <a:endParaRPr sz="2400"/>
          </a:p>
        </p:txBody>
      </p:sp>
      <p:sp>
        <p:nvSpPr>
          <p:cNvPr id="104" name="Google Shape;104;p11"/>
          <p:cNvSpPr/>
          <p:nvPr/>
        </p:nvSpPr>
        <p:spPr>
          <a:xfrm>
            <a:off x="6119700" y="4978739"/>
            <a:ext cx="4164400" cy="401600"/>
          </a:xfrm>
          <a:prstGeom prst="round2SameRect">
            <a:avLst>
              <a:gd name="adj1" fmla="val 35574"/>
              <a:gd name="adj2" fmla="val 0"/>
            </a:avLst>
          </a:prstGeom>
          <a:solidFill>
            <a:srgbClr val="07A254"/>
          </a:solidFill>
          <a:ln w="9525" cap="flat" cmpd="sng">
            <a:solidFill>
              <a:srgbClr val="07A2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Contact Us/Your Support Requests:</a:t>
            </a:r>
            <a:endParaRPr sz="24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05" name="Google Shape;105;p11"/>
          <p:cNvSpPr/>
          <p:nvPr/>
        </p:nvSpPr>
        <p:spPr>
          <a:xfrm>
            <a:off x="4305299" y="4684635"/>
            <a:ext cx="1940316" cy="448067"/>
          </a:xfrm>
          <a:custGeom>
            <a:avLst/>
            <a:gdLst/>
            <a:ahLst/>
            <a:cxnLst/>
            <a:rect l="l" t="t" r="r" b="b"/>
            <a:pathLst>
              <a:path w="60446" h="13442" extrusionOk="0">
                <a:moveTo>
                  <a:pt x="60446" y="13442"/>
                </a:moveTo>
                <a:cubicBezTo>
                  <a:pt x="50829" y="13442"/>
                  <a:pt x="42903" y="5541"/>
                  <a:pt x="33973" y="1971"/>
                </a:cubicBezTo>
                <a:cubicBezTo>
                  <a:pt x="23458" y="-2233"/>
                  <a:pt x="11324" y="1971"/>
                  <a:pt x="0" y="1971"/>
                </a:cubicBezTo>
              </a:path>
            </a:pathLst>
          </a:custGeom>
          <a:noFill/>
          <a:ln w="19050" cap="flat" cmpd="sng">
            <a:solidFill>
              <a:srgbClr val="07A254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06" name="Google Shape;106;p11"/>
          <p:cNvSpPr/>
          <p:nvPr/>
        </p:nvSpPr>
        <p:spPr>
          <a:xfrm rot="1130468">
            <a:off x="4727209" y="1159087"/>
            <a:ext cx="1563159" cy="3173661"/>
          </a:xfrm>
          <a:custGeom>
            <a:avLst/>
            <a:gdLst/>
            <a:ahLst/>
            <a:cxnLst/>
            <a:rect l="l" t="t" r="r" b="b"/>
            <a:pathLst>
              <a:path w="71034" h="74564" extrusionOk="0">
                <a:moveTo>
                  <a:pt x="71034" y="0"/>
                </a:moveTo>
                <a:cubicBezTo>
                  <a:pt x="50054" y="3494"/>
                  <a:pt x="45330" y="33925"/>
                  <a:pt x="33531" y="51621"/>
                </a:cubicBezTo>
                <a:cubicBezTo>
                  <a:pt x="29088" y="58284"/>
                  <a:pt x="23633" y="64709"/>
                  <a:pt x="16765" y="68828"/>
                </a:cubicBezTo>
                <a:cubicBezTo>
                  <a:pt x="11700" y="71866"/>
                  <a:pt x="5283" y="71923"/>
                  <a:pt x="0" y="74564"/>
                </a:cubicBezTo>
              </a:path>
            </a:pathLst>
          </a:custGeom>
          <a:noFill/>
          <a:ln w="19050" cap="flat" cmpd="sng">
            <a:solidFill>
              <a:srgbClr val="07A254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07" name="Google Shape;107;p11"/>
          <p:cNvSpPr/>
          <p:nvPr/>
        </p:nvSpPr>
        <p:spPr>
          <a:xfrm>
            <a:off x="4305299" y="3323734"/>
            <a:ext cx="3342055" cy="1036604"/>
          </a:xfrm>
          <a:custGeom>
            <a:avLst/>
            <a:gdLst/>
            <a:ahLst/>
            <a:cxnLst/>
            <a:rect l="l" t="t" r="r" b="b"/>
            <a:pathLst>
              <a:path w="102360" h="30885" extrusionOk="0">
                <a:moveTo>
                  <a:pt x="102360" y="0"/>
                </a:moveTo>
                <a:cubicBezTo>
                  <a:pt x="66721" y="0"/>
                  <a:pt x="35639" y="30885"/>
                  <a:pt x="0" y="30885"/>
                </a:cubicBezTo>
              </a:path>
            </a:pathLst>
          </a:custGeom>
          <a:noFill/>
          <a:ln w="19050" cap="flat" cmpd="sng">
            <a:solidFill>
              <a:srgbClr val="07A254"/>
            </a:solidFill>
            <a:prstDash val="solid"/>
            <a:round/>
            <a:headEnd type="none" w="med" len="med"/>
            <a:tailEnd type="triangle" w="med" len="med"/>
          </a:ln>
        </p:spPr>
      </p:sp>
    </p:spTree>
    <p:extLst>
      <p:ext uri="{BB962C8B-B14F-4D97-AF65-F5344CB8AC3E}">
        <p14:creationId xmlns:p14="http://schemas.microsoft.com/office/powerpoint/2010/main" val="4828044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e Basics of Fleetio Go - Section Intro">
  <p:cSld name="The Basics of Fleetio Go - Section Intro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4"/>
          <p:cNvPicPr preferRelativeResize="0"/>
          <p:nvPr/>
        </p:nvPicPr>
        <p:blipFill rotWithShape="1">
          <a:blip r:embed="rId2">
            <a:alphaModFix/>
          </a:blip>
          <a:srcRect l="-380" t="2659" r="5314" b="-2660"/>
          <a:stretch/>
        </p:blipFill>
        <p:spPr>
          <a:xfrm>
            <a:off x="101600" y="851967"/>
            <a:ext cx="12000269" cy="61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4"/>
          <p:cNvSpPr txBox="1"/>
          <p:nvPr/>
        </p:nvSpPr>
        <p:spPr>
          <a:xfrm>
            <a:off x="6441067" y="2581700"/>
            <a:ext cx="5965600" cy="12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The Basics of Fleetio Go</a:t>
            </a:r>
            <a:endParaRPr sz="4800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21" name="Google Shape;121;p14"/>
          <p:cNvSpPr txBox="1"/>
          <p:nvPr/>
        </p:nvSpPr>
        <p:spPr>
          <a:xfrm>
            <a:off x="6448061" y="3952881"/>
            <a:ext cx="5888400" cy="11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Get around Fleetio Go easily by </a:t>
            </a:r>
            <a:br>
              <a:rPr lang="en" sz="24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24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knowing these </a:t>
            </a:r>
            <a:r>
              <a:rPr lang="en" sz="2400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two</a:t>
            </a:r>
            <a:r>
              <a:rPr lang="en" sz="24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 things!</a:t>
            </a:r>
            <a:endParaRPr sz="24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7A25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2" name="Google Shape;12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76967" y="728867"/>
            <a:ext cx="607019" cy="360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1001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f You Have Questions - Section Intro 1">
  <p:cSld name="If You Have Questions - Section Intro 1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5"/>
          <p:cNvPicPr preferRelativeResize="0"/>
          <p:nvPr/>
        </p:nvPicPr>
        <p:blipFill rotWithShape="1">
          <a:blip r:embed="rId2">
            <a:alphaModFix/>
          </a:blip>
          <a:srcRect l="-380" t="3507" r="5314" b="-2312"/>
          <a:stretch/>
        </p:blipFill>
        <p:spPr>
          <a:xfrm>
            <a:off x="101600" y="904067"/>
            <a:ext cx="12000269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5"/>
          <p:cNvSpPr txBox="1"/>
          <p:nvPr/>
        </p:nvSpPr>
        <p:spPr>
          <a:xfrm>
            <a:off x="6441067" y="2480100"/>
            <a:ext cx="5965600" cy="12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What to Do if You Have a Question</a:t>
            </a:r>
            <a:endParaRPr sz="4800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26" name="Google Shape;126;p15"/>
          <p:cNvSpPr txBox="1"/>
          <p:nvPr/>
        </p:nvSpPr>
        <p:spPr>
          <a:xfrm>
            <a:off x="6448067" y="3851267"/>
            <a:ext cx="5392400" cy="14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As you’re getting used to using Fleetio, use these resources to help make the transition even smoother!</a:t>
            </a:r>
            <a:endParaRPr sz="24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7" name="Google Shape;12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76967" y="728867"/>
            <a:ext cx="607019" cy="360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6918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12AA41C-A030-4521-8130-6A8E4543F27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prstGeom prst="parallelogram">
            <a:avLst/>
          </a:prstGeom>
          <a:effectLst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83D428-B974-43F4-9246-0A2EECA11A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8819" y="642927"/>
            <a:ext cx="4846320" cy="1435947"/>
          </a:xfrm>
        </p:spPr>
        <p:txBody>
          <a:bodyPr anchor="t">
            <a:noAutofit/>
          </a:bodyPr>
          <a:lstStyle>
            <a:lvl1pPr algn="l">
              <a:lnSpc>
                <a:spcPct val="150000"/>
              </a:lnSpc>
              <a:spcBef>
                <a:spcPts val="1000"/>
              </a:spcBef>
              <a:defRPr sz="5400" baseline="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9732E-D749-40DD-8365-050285187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55E23-C4CC-4E9B-80F4-C4BEA6E2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D00A38D-CFE8-4333-B9D2-D3E7EACA4F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8820" y="2078875"/>
            <a:ext cx="4114800" cy="3798888"/>
          </a:xfrm>
        </p:spPr>
        <p:txBody>
          <a:bodyPr>
            <a:noAutofit/>
          </a:bodyPr>
          <a:lstStyle>
            <a:lvl1pPr marL="0" indent="0">
              <a:buNone/>
              <a:defRPr sz="1800" spc="3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A8588E-221D-4931-A290-C5C418443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68820" y="6303963"/>
            <a:ext cx="301498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115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45D17-D652-4766-B11C-2E8D8390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767791"/>
            <a:ext cx="11002962" cy="823913"/>
          </a:xfrm>
        </p:spPr>
        <p:txBody>
          <a:bodyPr>
            <a:noAutofit/>
          </a:bodyPr>
          <a:lstStyle>
            <a:lvl1pPr>
              <a:defRPr sz="4800" spc="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C7A58C-70BA-43E5-BD90-83ADB63B0C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8A60B7-2499-42C6-8A74-ACDAE24574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6458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35FD8-712D-4EE2-A5B6-3DD8DE9C2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9074D0F-754F-4F2C-A410-F222D2D234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2365" y="1660810"/>
            <a:ext cx="10787270" cy="830649"/>
          </a:xfrm>
        </p:spPr>
        <p:txBody>
          <a:bodyPr>
            <a:noAutofit/>
          </a:bodyPr>
          <a:lstStyle/>
          <a:p>
            <a:r>
              <a:rPr lang="en-US" sz="4000" spc="300"/>
              <a:t>Click to edit Master title style</a:t>
            </a:r>
            <a:endParaRPr lang="en-US" sz="4000" spc="30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80209DF-C4D9-43B8-AA05-F536191530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12343" y="5137992"/>
            <a:ext cx="5167313" cy="518795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</p:spPr>
        <p:txBody>
          <a:bodyPr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1D89734B-03E0-4ADE-8F62-C819F3E976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8194" y="3903126"/>
            <a:ext cx="3064668" cy="518795"/>
          </a:xfrm>
        </p:spPr>
        <p:txBody>
          <a:bodyPr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85971F4D-8B59-4B3E-9169-64E0EF1BA8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63664" y="3893330"/>
            <a:ext cx="3064668" cy="518795"/>
          </a:xfrm>
        </p:spPr>
        <p:txBody>
          <a:bodyPr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90B19777-E2ED-419C-B486-857117FD08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39138" y="3903126"/>
            <a:ext cx="3064668" cy="518795"/>
          </a:xfrm>
        </p:spPr>
        <p:txBody>
          <a:bodyPr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4" name="Online Image Placeholder 33">
            <a:extLst>
              <a:ext uri="{FF2B5EF4-FFF2-40B4-BE49-F238E27FC236}">
                <a16:creationId xmlns:a16="http://schemas.microsoft.com/office/drawing/2014/main" id="{1A58EB44-F532-4998-B316-61C738C37BF5}"/>
              </a:ext>
            </a:extLst>
          </p:cNvPr>
          <p:cNvSpPr>
            <a:spLocks noGrp="1"/>
          </p:cNvSpPr>
          <p:nvPr>
            <p:ph type="clipArt" sz="quarter" idx="19" hasCustomPrompt="1"/>
          </p:nvPr>
        </p:nvSpPr>
        <p:spPr>
          <a:xfrm>
            <a:off x="1754768" y="3098985"/>
            <a:ext cx="731520" cy="73152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5" name="Online Image Placeholder 33">
            <a:extLst>
              <a:ext uri="{FF2B5EF4-FFF2-40B4-BE49-F238E27FC236}">
                <a16:creationId xmlns:a16="http://schemas.microsoft.com/office/drawing/2014/main" id="{33763C3C-3545-40BD-9B2C-DC4C0E4CE819}"/>
              </a:ext>
            </a:extLst>
          </p:cNvPr>
          <p:cNvSpPr>
            <a:spLocks noGrp="1"/>
          </p:cNvSpPr>
          <p:nvPr>
            <p:ph type="clipArt" sz="quarter" idx="20" hasCustomPrompt="1"/>
          </p:nvPr>
        </p:nvSpPr>
        <p:spPr>
          <a:xfrm>
            <a:off x="5730240" y="3098985"/>
            <a:ext cx="731520" cy="73152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6" name="Online Image Placeholder 33">
            <a:extLst>
              <a:ext uri="{FF2B5EF4-FFF2-40B4-BE49-F238E27FC236}">
                <a16:creationId xmlns:a16="http://schemas.microsoft.com/office/drawing/2014/main" id="{1C5D3777-17F3-4225-8C52-2EF1DB4FD54A}"/>
              </a:ext>
            </a:extLst>
          </p:cNvPr>
          <p:cNvSpPr>
            <a:spLocks noGrp="1"/>
          </p:cNvSpPr>
          <p:nvPr>
            <p:ph type="clipArt" sz="quarter" idx="21" hasCustomPrompt="1"/>
          </p:nvPr>
        </p:nvSpPr>
        <p:spPr>
          <a:xfrm>
            <a:off x="9705712" y="3098985"/>
            <a:ext cx="731520" cy="73152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8542698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5539E44-E270-49B4-8B0A-07870325AA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5539" y="1546138"/>
            <a:ext cx="4023360" cy="464871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spc="300" baseline="0" dirty="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86FE9B2-6286-484B-8943-95EE0B6B02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416550" cy="6846932"/>
          </a:xfrm>
          <a:effectLst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D4E8708-8565-4A5B-9D9E-1D4F40EAF9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42436126-0370-4532-A8AD-D20897982AD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2799617"/>
            <a:ext cx="4646246" cy="221858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cs typeface="Biome Light" panose="020B0303030204020804" pitchFamily="34" charset="0"/>
              </a:rPr>
              <a:t>Click to edit master text style.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7" name="Slide Number Placeholder 70">
            <a:extLst>
              <a:ext uri="{FF2B5EF4-FFF2-40B4-BE49-F238E27FC236}">
                <a16:creationId xmlns:a16="http://schemas.microsoft.com/office/drawing/2014/main" id="{AEC105AD-E933-4969-B038-0ABD6F013167}"/>
              </a:ext>
            </a:extLst>
          </p:cNvPr>
          <p:cNvSpPr txBox="1">
            <a:spLocks/>
          </p:cNvSpPr>
          <p:nvPr userDrawn="1"/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B0E4A3-5566-43FE-A59F-2C4F4FE7F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12037"/>
            <a:ext cx="5897218" cy="884238"/>
          </a:xfrm>
        </p:spPr>
        <p:txBody>
          <a:bodyPr lIns="91440" rIns="91440" anchor="t">
            <a:noAutofit/>
          </a:bodyPr>
          <a:lstStyle>
            <a:lvl1pPr algn="l">
              <a:lnSpc>
                <a:spcPct val="150000"/>
              </a:lnSpc>
              <a:spcBef>
                <a:spcPts val="1000"/>
              </a:spcBef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832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12AA41C-A030-4521-8130-6A8E4543F27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6792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4242487 w 6096000"/>
              <a:gd name="connsiteY2" fmla="*/ 6833286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67922"/>
              <a:gd name="connsiteX1" fmla="*/ 6096000 w 6096000"/>
              <a:gd name="connsiteY1" fmla="*/ 0 h 6867922"/>
              <a:gd name="connsiteX2" fmla="*/ 4228633 w 6096000"/>
              <a:gd name="connsiteY2" fmla="*/ 6867922 h 6867922"/>
              <a:gd name="connsiteX3" fmla="*/ 0 w 6096000"/>
              <a:gd name="connsiteY3" fmla="*/ 6858000 h 6867922"/>
              <a:gd name="connsiteX4" fmla="*/ 0 w 6096000"/>
              <a:gd name="connsiteY4" fmla="*/ 0 h 6867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67922">
                <a:moveTo>
                  <a:pt x="0" y="0"/>
                </a:moveTo>
                <a:lnTo>
                  <a:pt x="6096000" y="0"/>
                </a:lnTo>
                <a:lnTo>
                  <a:pt x="4228633" y="686792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effectLst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ABA725B-4BCB-1D48-9C5D-46706B1871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2262871"/>
            <a:ext cx="5251450" cy="1661297"/>
          </a:xfrm>
        </p:spPr>
        <p:txBody>
          <a:bodyPr anchor="b"/>
          <a:lstStyle>
            <a:lvl1pPr algn="l">
              <a:defRPr sz="6000" spc="3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C356F-E483-4AFD-856C-13BB8E8A56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0" y="4378134"/>
            <a:ext cx="5251450" cy="365125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cap="all" spc="6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9732E-D749-40DD-8365-050285187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55E23-C4CC-4E9B-80F4-C4BEA6E2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90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92279" y="365125"/>
            <a:ext cx="4018722" cy="573989"/>
          </a:xfrm>
        </p:spPr>
        <p:txBody>
          <a:bodyPr lIns="0" rIns="0">
            <a:noAutofit/>
          </a:bodyPr>
          <a:lstStyle>
            <a:lvl1pPr algn="l">
              <a:defRPr sz="3200" spc="300"/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D1B16-7058-45AD-9B19-E19CAF96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2279" y="1263841"/>
            <a:ext cx="4018722" cy="4636392"/>
          </a:xfrm>
        </p:spPr>
        <p:txBody>
          <a:bodyPr lIns="0" rIns="0">
            <a:noAutofit/>
          </a:bodyPr>
          <a:lstStyle>
            <a:lvl1pPr>
              <a:lnSpc>
                <a:spcPct val="150000"/>
              </a:lnSpc>
              <a:spcBef>
                <a:spcPts val="500"/>
              </a:spcBef>
              <a:defRPr sz="1600"/>
            </a:lvl1pPr>
            <a:lvl2pPr>
              <a:lnSpc>
                <a:spcPct val="150000"/>
              </a:lnSpc>
              <a:spcBef>
                <a:spcPts val="500"/>
              </a:spcBef>
              <a:defRPr sz="1400"/>
            </a:lvl2pPr>
            <a:lvl3pPr>
              <a:lnSpc>
                <a:spcPct val="150000"/>
              </a:lnSpc>
              <a:spcBef>
                <a:spcPts val="500"/>
              </a:spcBef>
              <a:defRPr sz="1400"/>
            </a:lvl3pPr>
            <a:lvl4pPr>
              <a:lnSpc>
                <a:spcPct val="150000"/>
              </a:lnSpc>
              <a:spcBef>
                <a:spcPts val="500"/>
              </a:spcBef>
              <a:defRPr sz="1200"/>
            </a:lvl4pPr>
            <a:lvl5pPr>
              <a:lnSpc>
                <a:spcPct val="150000"/>
              </a:lnSpc>
              <a:spcBef>
                <a:spcPts val="500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9" name="Slide Number Placeholder 5">
            <a:extLst>
              <a:ext uri="{FF2B5EF4-FFF2-40B4-BE49-F238E27FC236}">
                <a16:creationId xmlns:a16="http://schemas.microsoft.com/office/drawing/2014/main" id="{3DEB48E0-328C-45EE-A8BD-90E6AB2610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7CA175D-816E-4F70-96CC-8A1FD0EB16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6600" y="365125"/>
            <a:ext cx="2997200" cy="1781979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323519C8-24DE-471D-85A9-7A8AFACEC45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51300" y="365125"/>
            <a:ext cx="2997200" cy="1781979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547F0F1E-7AF5-4B76-928C-7B28010C4F9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6600" y="2422525"/>
            <a:ext cx="2997200" cy="1781979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063D0E8E-9491-4AF0-918D-A0B782C5FD6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51300" y="2422525"/>
            <a:ext cx="2997200" cy="1781979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042F54CB-9200-4D74-968A-0A3E5871D9E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6600" y="4479925"/>
            <a:ext cx="2997200" cy="1781979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1D925119-27E3-496E-86BC-23416F94FB6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051300" y="4479925"/>
            <a:ext cx="2997200" cy="1781979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F93AF7-D4DC-42B5-8A4F-B5F3ABBB03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781678" y="6303963"/>
            <a:ext cx="301498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968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45D17-D652-4766-B11C-2E8D8390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767791"/>
            <a:ext cx="11002962" cy="823913"/>
          </a:xfrm>
        </p:spPr>
        <p:txBody>
          <a:bodyPr>
            <a:noAutofit/>
          </a:bodyPr>
          <a:lstStyle>
            <a:lvl1pPr>
              <a:defRPr sz="4800" spc="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C7A58C-70BA-43E5-BD90-83ADB63B0C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8A60B7-2499-42C6-8A74-ACDAE24574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634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35FD8-712D-4EE2-A5B6-3DD8DE9C2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179BAC-E989-4203-B9B4-662803654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4607137"/>
            <a:ext cx="4114800" cy="421480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</p:spPr>
        <p:txBody>
          <a:bodyPr>
            <a:noAutofit/>
          </a:bodyPr>
          <a:lstStyle>
            <a:lvl1pPr>
              <a:defRPr sz="1400" spc="300" baseline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CCC81E-A013-4315-AD13-97BA3AA955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78756" y="1569719"/>
            <a:ext cx="9234488" cy="2651443"/>
          </a:xfrm>
        </p:spPr>
        <p:txBody>
          <a:bodyPr>
            <a:noAutofit/>
          </a:bodyPr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555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">
            <a:extLst>
              <a:ext uri="{FF2B5EF4-FFF2-40B4-BE49-F238E27FC236}">
                <a16:creationId xmlns:a16="http://schemas.microsoft.com/office/drawing/2014/main" id="{0EF11611-8537-47CC-87AC-2E25428B7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1"/>
            <a:ext cx="11002962" cy="1623218"/>
          </a:xfrm>
        </p:spPr>
        <p:txBody>
          <a:bodyPr anchor="ctr">
            <a:noAutofit/>
          </a:bodyPr>
          <a:lstStyle/>
          <a:p>
            <a:pPr algn="ctr"/>
            <a:r>
              <a:rPr lang="en-US" sz="4800"/>
              <a:t>Click to edit Master title style</a:t>
            </a:r>
            <a:endParaRPr lang="en-US" sz="4800" dirty="0"/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D1A63A52-1E65-414B-BBC3-D31F515791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78601" y="1638300"/>
            <a:ext cx="5156200" cy="1892300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ED7E0E1A-1E64-4A9A-9C8B-69486BD112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900" y="1638300"/>
            <a:ext cx="5156200" cy="1892300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E462965-19D7-4A65-B394-9AE76A5B4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107" y="3864355"/>
            <a:ext cx="5157787" cy="494506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spc="300">
                <a:solidFill>
                  <a:schemeClr val="tx1"/>
                </a:solidFill>
              </a:rPr>
              <a:t>Click to edit Master text styles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FAEC14D1-0BEA-4D9A-9D96-A56B6A9B07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9107" y="4531139"/>
            <a:ext cx="5157787" cy="2039144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400">
                <a:solidFill>
                  <a:schemeClr val="tx1"/>
                </a:solidFill>
              </a:rPr>
              <a:t>Click to edit Master text styles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1507BB47-1AB4-42F2-99FF-453A0622B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65107" y="3864355"/>
            <a:ext cx="5183188" cy="494506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spc="300">
                <a:solidFill>
                  <a:schemeClr val="tx1"/>
                </a:solidFill>
              </a:rPr>
              <a:t>Click to edit Master text styles</a:t>
            </a:r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438D6EEA-A0DB-4B5F-8F41-A9C1F2C094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65107" y="4531139"/>
            <a:ext cx="5183188" cy="2039144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400">
                <a:solidFill>
                  <a:schemeClr val="tx1"/>
                </a:solidFill>
              </a:rPr>
              <a:t>Click to edit Master text styles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A4909F59-7529-454A-A1EF-3CC1EADEF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9269" y="6468303"/>
            <a:ext cx="443948" cy="365125"/>
          </a:xfrm>
        </p:spPr>
        <p:txBody>
          <a:bodyPr>
            <a:noAutofit/>
          </a:bodyPr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834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">
            <a:extLst>
              <a:ext uri="{FF2B5EF4-FFF2-40B4-BE49-F238E27FC236}">
                <a16:creationId xmlns:a16="http://schemas.microsoft.com/office/drawing/2014/main" id="{6186F91B-547E-43BC-9BCE-04619DAAF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1"/>
            <a:ext cx="11002962" cy="1623218"/>
          </a:xfrm>
        </p:spPr>
        <p:txBody>
          <a:bodyPr anchor="ctr">
            <a:noAutofit/>
          </a:bodyPr>
          <a:lstStyle/>
          <a:p>
            <a:pPr algn="ctr"/>
            <a:r>
              <a:rPr lang="en-US" sz="4800"/>
              <a:t>Click to edit Master title style</a:t>
            </a:r>
            <a:endParaRPr lang="en-US" sz="4800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635DFA1-45D2-4EFE-8BB2-BE96634669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0121" y="3669506"/>
            <a:ext cx="3108326" cy="2566988"/>
          </a:xfrm>
        </p:spPr>
        <p:txBody>
          <a:bodyPr>
            <a:noAutofit/>
          </a:bodyPr>
          <a:lstStyle>
            <a:lvl1pPr marL="0" indent="0">
              <a:buFont typeface="Wingdings" panose="05000000000000000000" pitchFamily="2" charset="2"/>
              <a:buNone/>
              <a:defRPr sz="2400" spc="3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2F2918FE-A84E-4303-AEF3-4FD66CDD73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60438" y="1624013"/>
            <a:ext cx="3108325" cy="1892300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23">
            <a:extLst>
              <a:ext uri="{FF2B5EF4-FFF2-40B4-BE49-F238E27FC236}">
                <a16:creationId xmlns:a16="http://schemas.microsoft.com/office/drawing/2014/main" id="{E2401025-9BC9-4BDD-97DA-CA763CF846B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42155" y="1623219"/>
            <a:ext cx="3108325" cy="1892300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23">
            <a:extLst>
              <a:ext uri="{FF2B5EF4-FFF2-40B4-BE49-F238E27FC236}">
                <a16:creationId xmlns:a16="http://schemas.microsoft.com/office/drawing/2014/main" id="{B7C4AAB6-897A-4ABD-AD50-2D86B197E91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22920" y="1623219"/>
            <a:ext cx="3108325" cy="1892300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790D65EC-6EB4-4594-91E9-5C3DE7C3B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41837" y="3681412"/>
            <a:ext cx="3108326" cy="2566988"/>
          </a:xfrm>
        </p:spPr>
        <p:txBody>
          <a:bodyPr>
            <a:noAutofit/>
          </a:bodyPr>
          <a:lstStyle>
            <a:lvl1pPr marL="0" indent="0">
              <a:buFont typeface="Wingdings" panose="05000000000000000000" pitchFamily="2" charset="2"/>
              <a:buNone/>
              <a:defRPr sz="2400" spc="3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611CF730-D055-47C2-A626-299F429D41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22919" y="3681412"/>
            <a:ext cx="3108326" cy="2566988"/>
          </a:xfrm>
        </p:spPr>
        <p:txBody>
          <a:bodyPr>
            <a:noAutofit/>
          </a:bodyPr>
          <a:lstStyle>
            <a:lvl1pPr marL="0" indent="0">
              <a:buFont typeface="Wingdings" panose="05000000000000000000" pitchFamily="2" charset="2"/>
              <a:buNone/>
              <a:defRPr sz="2400" spc="3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F09E06A6-BFDD-42BD-BA69-2CD3BEF0F7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549269" y="6468303"/>
            <a:ext cx="443948" cy="365125"/>
          </a:xfrm>
        </p:spPr>
        <p:txBody>
          <a:bodyPr>
            <a:noAutofit/>
          </a:bodyPr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592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05F96C-D634-4A69-95EC-3D002BD68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365125"/>
            <a:ext cx="11002962" cy="823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757E98-D0FB-43E3-98BC-711F6A2F5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519" y="1365813"/>
            <a:ext cx="10989920" cy="4811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65B72-2E86-4BA3-94F2-3ADFA40B7A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1F3FD-3DB9-46B7-85E1-E8B8878A40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1" r:id="rId3"/>
    <p:sldLayoutId id="2147483651" r:id="rId4"/>
    <p:sldLayoutId id="2147483660" r:id="rId5"/>
    <p:sldLayoutId id="2147483677" r:id="rId6"/>
    <p:sldLayoutId id="2147483666" r:id="rId7"/>
    <p:sldLayoutId id="2147483679" r:id="rId8"/>
    <p:sldLayoutId id="2147483653" r:id="rId9"/>
    <p:sldLayoutId id="2147483678" r:id="rId10"/>
    <p:sldLayoutId id="2147483680" r:id="rId11"/>
  </p:sldLayoutIdLst>
  <p:hf hdr="0" ftr="0" dt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4646844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8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8" r:id="rId7"/>
    <p:sldLayoutId id="2147483729" r:id="rId8"/>
    <p:sldLayoutId id="2147483730" r:id="rId9"/>
    <p:sldLayoutId id="214748373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tcu.box.com/s/8b2shadybh5she0n4dq3mo2dzxxgfq3h" TargetMode="Externa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tcu.box.com/s/8b2shadybh5she0n4dq3mo2dzxxgfq3h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tcu.box.com/s/8b2shadybh5she0n4dq3mo2dzxxgfq3h" TargetMode="Externa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4.jpg"/><Relationship Id="rId4" Type="http://schemas.openxmlformats.org/officeDocument/2006/relationships/hyperlink" Target="https://tcu.box.com/s/ou9bvjsbjhkigfp54wfw279auhequurm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tcu.box.com/s/ou9bvjsbjhkigfp54wfw279auhequurm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tcusafety.tcu.edu/wp-content/uploads/2024/04/TCU-Fleet-Management-Guide-March-2024.pdf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help.fleetio.com/s/" TargetMode="External"/><Relationship Id="rId5" Type="http://schemas.openxmlformats.org/officeDocument/2006/relationships/hyperlink" Target="https://tcu.box.com/s/ou9bvjsbjhkigfp54wfw279auhequurm" TargetMode="External"/><Relationship Id="rId4" Type="http://schemas.openxmlformats.org/officeDocument/2006/relationships/hyperlink" Target="https://tcu.box.com/s/bz5rb3mzumfzwld4na1zk9g5jovvnz65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bstract image">
            <a:extLst>
              <a:ext uri="{FF2B5EF4-FFF2-40B4-BE49-F238E27FC236}">
                <a16:creationId xmlns:a16="http://schemas.microsoft.com/office/drawing/2014/main" id="{9AB29DBC-55D3-49D9-BB44-4936739C4B5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alphaModFix amt="5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/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79DC1498-E692-42BA-B69F-6D37E6CFA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068" y="2549114"/>
            <a:ext cx="9619861" cy="823913"/>
          </a:xfrm>
        </p:spPr>
        <p:txBody>
          <a:bodyPr/>
          <a:lstStyle/>
          <a:p>
            <a:r>
              <a:rPr lang="en-US" sz="8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FLEET PROGRAM CHANGES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927832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D3D730-20E9-6578-0032-C7A0BC925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FAA09EF1-8EF5-6C04-9828-CD9D4F5DAC47}"/>
              </a:ext>
            </a:extLst>
          </p:cNvPr>
          <p:cNvSpPr>
            <a:spLocks/>
          </p:cNvSpPr>
          <p:nvPr/>
        </p:nvSpPr>
        <p:spPr>
          <a:xfrm>
            <a:off x="10795088" y="5898091"/>
            <a:ext cx="384754" cy="31644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defTabSz="786384">
              <a:lnSpc>
                <a:spcPct val="90000"/>
              </a:lnSpc>
              <a:spcAft>
                <a:spcPts val="516"/>
              </a:spcAft>
            </a:pPr>
            <a:fld id="{8C2E478F-E849-4A8C-AF1F-CBCC78A7CBFA}" type="slidenum">
              <a:rPr lang="en-US" sz="154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defTabSz="786384">
                <a:lnSpc>
                  <a:spcPct val="90000"/>
                </a:lnSpc>
                <a:spcAft>
                  <a:spcPts val="516"/>
                </a:spcAft>
              </a:pPr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8FD536-1DBF-B949-BCD6-2230AE76B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661" y="643467"/>
            <a:ext cx="6723820" cy="5254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F73017-2C9D-EB08-6C08-679A36DB16B7}"/>
              </a:ext>
            </a:extLst>
          </p:cNvPr>
          <p:cNvSpPr txBox="1"/>
          <p:nvPr/>
        </p:nvSpPr>
        <p:spPr>
          <a:xfrm>
            <a:off x="1012158" y="745080"/>
            <a:ext cx="2264226" cy="826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86384">
              <a:spcAft>
                <a:spcPts val="600"/>
              </a:spcAft>
            </a:pPr>
            <a:r>
              <a:rPr lang="en-US" sz="240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Vehicle Assignment</a:t>
            </a:r>
            <a:endParaRPr lang="en-US" sz="28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8105C8E-5E5F-712B-793E-69B477B4CF90}"/>
              </a:ext>
            </a:extLst>
          </p:cNvPr>
          <p:cNvSpPr/>
          <p:nvPr/>
        </p:nvSpPr>
        <p:spPr>
          <a:xfrm>
            <a:off x="4067794" y="972572"/>
            <a:ext cx="1308338" cy="15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70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9F4479-656C-6B1A-8E4F-E8AB13078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D98E24A-EA85-A9F0-6C0E-4BE3A7271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019" y="1307099"/>
            <a:ext cx="10827483" cy="5073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5C81088F-5560-9D92-7DA6-38A4D89A0D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C2E478F-E849-4A8C-AF1F-CBCC78A7CBFA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549C0E-0A56-4616-E115-AC4AF55C9B21}"/>
              </a:ext>
            </a:extLst>
          </p:cNvPr>
          <p:cNvSpPr txBox="1"/>
          <p:nvPr/>
        </p:nvSpPr>
        <p:spPr>
          <a:xfrm>
            <a:off x="609600" y="295802"/>
            <a:ext cx="4414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Exploring Your Dashboard</a:t>
            </a:r>
          </a:p>
        </p:txBody>
      </p:sp>
    </p:spTree>
    <p:extLst>
      <p:ext uri="{BB962C8B-B14F-4D97-AF65-F5344CB8AC3E}">
        <p14:creationId xmlns:p14="http://schemas.microsoft.com/office/powerpoint/2010/main" val="3655899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9F4479-656C-6B1A-8E4F-E8AB13078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F70C7D2-5CF7-9AF8-94F3-073E80639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15" y="994392"/>
            <a:ext cx="11182709" cy="5357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5C81088F-5560-9D92-7DA6-38A4D89A0D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C2E478F-E849-4A8C-AF1F-CBCC78A7CBFA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549C0E-0A56-4616-E115-AC4AF55C9B21}"/>
              </a:ext>
            </a:extLst>
          </p:cNvPr>
          <p:cNvSpPr txBox="1"/>
          <p:nvPr/>
        </p:nvSpPr>
        <p:spPr>
          <a:xfrm>
            <a:off x="609600" y="295802"/>
            <a:ext cx="7697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Adjust Your Widgets - Areas to Focus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1CF885F-1DF0-2C64-4F75-66DDD203C141}"/>
              </a:ext>
            </a:extLst>
          </p:cNvPr>
          <p:cNvCxnSpPr>
            <a:cxnSpLocks/>
          </p:cNvCxnSpPr>
          <p:nvPr/>
        </p:nvCxnSpPr>
        <p:spPr>
          <a:xfrm flipH="1">
            <a:off x="8246853" y="350159"/>
            <a:ext cx="1286686" cy="1996221"/>
          </a:xfrm>
          <a:prstGeom prst="straightConnector1">
            <a:avLst/>
          </a:prstGeom>
          <a:ln w="857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78FC670-A32C-202C-A551-B9F53C383E2F}"/>
              </a:ext>
            </a:extLst>
          </p:cNvPr>
          <p:cNvCxnSpPr>
            <a:cxnSpLocks/>
          </p:cNvCxnSpPr>
          <p:nvPr/>
        </p:nvCxnSpPr>
        <p:spPr>
          <a:xfrm flipH="1">
            <a:off x="8046483" y="350159"/>
            <a:ext cx="1487056" cy="3662329"/>
          </a:xfrm>
          <a:prstGeom prst="straightConnector1">
            <a:avLst/>
          </a:prstGeom>
          <a:ln w="857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BB5CB45-CB3D-CC58-0684-57C9A33F3632}"/>
              </a:ext>
            </a:extLst>
          </p:cNvPr>
          <p:cNvCxnSpPr>
            <a:cxnSpLocks/>
          </p:cNvCxnSpPr>
          <p:nvPr/>
        </p:nvCxnSpPr>
        <p:spPr>
          <a:xfrm flipH="1">
            <a:off x="8428008" y="350159"/>
            <a:ext cx="1105531" cy="5110358"/>
          </a:xfrm>
          <a:prstGeom prst="straightConnector1">
            <a:avLst/>
          </a:prstGeom>
          <a:ln w="857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C0468245-9B50-493B-AFCB-FFA599A32B80}"/>
              </a:ext>
            </a:extLst>
          </p:cNvPr>
          <p:cNvSpPr/>
          <p:nvPr/>
        </p:nvSpPr>
        <p:spPr>
          <a:xfrm>
            <a:off x="9760017" y="1397483"/>
            <a:ext cx="1684421" cy="524800"/>
          </a:xfrm>
          <a:prstGeom prst="ellipse">
            <a:avLst/>
          </a:prstGeom>
          <a:noFill/>
          <a:ln w="984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56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BA2938-339E-BB09-EC2A-3B6153118B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210A6594-A56E-5CB8-3C21-7B9F349DE1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C2E478F-E849-4A8C-AF1F-CBCC78A7CBFA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E6331F-11F5-FDEC-0300-3BCDF0628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145" y="1597260"/>
            <a:ext cx="10865710" cy="4487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93DB8D-E8E7-A775-8FB8-AFAD798ECAB7}"/>
              </a:ext>
            </a:extLst>
          </p:cNvPr>
          <p:cNvSpPr txBox="1"/>
          <p:nvPr/>
        </p:nvSpPr>
        <p:spPr>
          <a:xfrm>
            <a:off x="663146" y="626031"/>
            <a:ext cx="301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Finding a Vehicle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27F34EB-AEC2-A5EE-D8C8-C30A3C60B463}"/>
              </a:ext>
            </a:extLst>
          </p:cNvPr>
          <p:cNvCxnSpPr>
            <a:cxnSpLocks/>
          </p:cNvCxnSpPr>
          <p:nvPr/>
        </p:nvCxnSpPr>
        <p:spPr>
          <a:xfrm flipH="1">
            <a:off x="4239491" y="772856"/>
            <a:ext cx="1173018" cy="901334"/>
          </a:xfrm>
          <a:prstGeom prst="straightConnector1">
            <a:avLst/>
          </a:prstGeom>
          <a:ln w="857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A0534FB-69BE-A38C-C9E9-DB64A9049FE4}"/>
              </a:ext>
            </a:extLst>
          </p:cNvPr>
          <p:cNvCxnSpPr>
            <a:cxnSpLocks/>
          </p:cNvCxnSpPr>
          <p:nvPr/>
        </p:nvCxnSpPr>
        <p:spPr>
          <a:xfrm flipH="1">
            <a:off x="3237345" y="1062182"/>
            <a:ext cx="5805055" cy="1578617"/>
          </a:xfrm>
          <a:prstGeom prst="straightConnector1">
            <a:avLst/>
          </a:prstGeom>
          <a:ln w="857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53672A1-7D45-FCA9-70EB-038D175840B3}"/>
              </a:ext>
            </a:extLst>
          </p:cNvPr>
          <p:cNvSpPr txBox="1"/>
          <p:nvPr/>
        </p:nvSpPr>
        <p:spPr>
          <a:xfrm>
            <a:off x="4262581" y="166636"/>
            <a:ext cx="301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Use this Search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995106-29C0-294C-B04A-9DC61F53DFFF}"/>
              </a:ext>
            </a:extLst>
          </p:cNvPr>
          <p:cNvSpPr txBox="1"/>
          <p:nvPr/>
        </p:nvSpPr>
        <p:spPr>
          <a:xfrm>
            <a:off x="7980218" y="411553"/>
            <a:ext cx="301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Not this One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3DCE678-652C-7B6B-B488-330E5A9AE8AF}"/>
              </a:ext>
            </a:extLst>
          </p:cNvPr>
          <p:cNvSpPr/>
          <p:nvPr/>
        </p:nvSpPr>
        <p:spPr>
          <a:xfrm>
            <a:off x="793630" y="2317733"/>
            <a:ext cx="741872" cy="310551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61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A6C28F-9565-78C0-906C-258CAF2C3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A595B671-7067-3746-8495-49BBB9E93982}"/>
              </a:ext>
            </a:extLst>
          </p:cNvPr>
          <p:cNvSpPr txBox="1"/>
          <p:nvPr/>
        </p:nvSpPr>
        <p:spPr>
          <a:xfrm>
            <a:off x="702363" y="785888"/>
            <a:ext cx="10787270" cy="830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cap="all" spc="300" baseline="0" dirty="0">
                <a:effectLst/>
                <a:latin typeface="+mj-lt"/>
                <a:ea typeface="+mj-ea"/>
                <a:cs typeface="+mj-cs"/>
              </a:rPr>
              <a:t>What do we need from you?</a:t>
            </a:r>
          </a:p>
        </p:txBody>
      </p:sp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231E37F5-57A0-E2A3-9653-D8BF2D268D9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49269" y="6468303"/>
            <a:ext cx="443948" cy="365125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spcAft>
                <a:spcPts val="600"/>
              </a:spcAft>
            </a:pPr>
            <a:fld id="{8C2E478F-E849-4A8C-AF1F-CBCC78A7CBFA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C95FBB8-B246-A1DF-45F9-BD8C74BDB385}"/>
              </a:ext>
            </a:extLst>
          </p:cNvPr>
          <p:cNvSpPr txBox="1">
            <a:spLocks/>
          </p:cNvSpPr>
          <p:nvPr/>
        </p:nvSpPr>
        <p:spPr>
          <a:xfrm>
            <a:off x="4719784" y="4405975"/>
            <a:ext cx="3064668" cy="5187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Unscheduled Repair Services Reporting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CFB808E9-BA61-F218-CDC2-9F65B9BBB0DF}"/>
              </a:ext>
            </a:extLst>
          </p:cNvPr>
          <p:cNvSpPr txBox="1">
            <a:spLocks/>
          </p:cNvSpPr>
          <p:nvPr/>
        </p:nvSpPr>
        <p:spPr>
          <a:xfrm>
            <a:off x="8673256" y="4405975"/>
            <a:ext cx="3064668" cy="5187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Inspection Reporting</a:t>
            </a:r>
          </a:p>
        </p:txBody>
      </p:sp>
      <p:pic>
        <p:nvPicPr>
          <p:cNvPr id="13" name="Picture 12" descr="A blue magnifying glass&#10;&#10;Description automatically generated">
            <a:extLst>
              <a:ext uri="{FF2B5EF4-FFF2-40B4-BE49-F238E27FC236}">
                <a16:creationId xmlns:a16="http://schemas.microsoft.com/office/drawing/2014/main" id="{59B79806-EC12-F37E-059C-1BE88D1E3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2348" y="2489264"/>
            <a:ext cx="1232817" cy="1751394"/>
          </a:xfrm>
          <a:prstGeom prst="rect">
            <a:avLst/>
          </a:prstGeom>
        </p:spPr>
      </p:pic>
      <p:pic>
        <p:nvPicPr>
          <p:cNvPr id="15" name="Picture 14" descr="A blue car with black background&#10;&#10;Description automatically generated">
            <a:extLst>
              <a:ext uri="{FF2B5EF4-FFF2-40B4-BE49-F238E27FC236}">
                <a16:creationId xmlns:a16="http://schemas.microsoft.com/office/drawing/2014/main" id="{991CCB2E-BA58-5E85-2A11-E2900A8BD5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318" y="2823175"/>
            <a:ext cx="3165600" cy="1582800"/>
          </a:xfrm>
          <a:prstGeom prst="rect">
            <a:avLst/>
          </a:prstGeo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5425A5A0-BE71-432B-B687-D224E90A8CC0}"/>
              </a:ext>
            </a:extLst>
          </p:cNvPr>
          <p:cNvSpPr txBox="1">
            <a:spLocks/>
          </p:cNvSpPr>
          <p:nvPr/>
        </p:nvSpPr>
        <p:spPr>
          <a:xfrm>
            <a:off x="786505" y="4327369"/>
            <a:ext cx="3064668" cy="5187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Scheduled Maintenance Services Reporting</a:t>
            </a:r>
          </a:p>
        </p:txBody>
      </p:sp>
      <p:pic>
        <p:nvPicPr>
          <p:cNvPr id="10" name="Picture 9" descr="Free Hammer Wrench vector and picture">
            <a:extLst>
              <a:ext uri="{FF2B5EF4-FFF2-40B4-BE49-F238E27FC236}">
                <a16:creationId xmlns:a16="http://schemas.microsoft.com/office/drawing/2014/main" id="{40AD9A6E-7633-4CFF-870C-A2CDB1E6B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949" y="2477978"/>
            <a:ext cx="1943531" cy="184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77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03950CF-5BF2-4FB0-A36C-48C194F39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285466"/>
            <a:ext cx="5897218" cy="884238"/>
          </a:xfrm>
        </p:spPr>
        <p:txBody>
          <a:bodyPr/>
          <a:lstStyle/>
          <a:p>
            <a:pPr algn="ctr"/>
            <a:r>
              <a:rPr lang="en-US" dirty="0"/>
              <a:t>Scheduled Service Reporting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ADA18-8F0E-4249-A144-6CB8259BA6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15</a:t>
            </a:fld>
            <a:endParaRPr lang="en-US" dirty="0"/>
          </a:p>
        </p:txBody>
      </p:sp>
      <p:pic>
        <p:nvPicPr>
          <p:cNvPr id="7" name="Picture Placeholder 6" descr="Aerial view of a parking lot full of cars&#10;&#10;Description automatically generated">
            <a:extLst>
              <a:ext uri="{FF2B5EF4-FFF2-40B4-BE49-F238E27FC236}">
                <a16:creationId xmlns:a16="http://schemas.microsoft.com/office/drawing/2014/main" id="{D3984B9B-B9AB-765B-6023-FD7E38704C3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8161" b="8161"/>
          <a:stretch>
            <a:fillRect/>
          </a:stretch>
        </p:blipFill>
        <p:spPr/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17DC8A3-04C7-4010-B2F6-F478D8BF10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3279" y="1071939"/>
            <a:ext cx="4922657" cy="315357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DA6CDC7-D20D-475B-95A8-33A054B66B15}"/>
              </a:ext>
            </a:extLst>
          </p:cNvPr>
          <p:cNvSpPr/>
          <p:nvPr/>
        </p:nvSpPr>
        <p:spPr>
          <a:xfrm>
            <a:off x="10004422" y="1554701"/>
            <a:ext cx="702644" cy="683394"/>
          </a:xfrm>
          <a:prstGeom prst="ellipse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652C4B7-0013-4E5A-A0AD-B2773D8336FE}"/>
              </a:ext>
            </a:extLst>
          </p:cNvPr>
          <p:cNvSpPr/>
          <p:nvPr/>
        </p:nvSpPr>
        <p:spPr>
          <a:xfrm>
            <a:off x="10599385" y="1554701"/>
            <a:ext cx="702644" cy="683394"/>
          </a:xfrm>
          <a:prstGeom prst="ellipse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839FBA0-FE6A-4E3C-B6A7-05AD83EFAD9B}"/>
              </a:ext>
            </a:extLst>
          </p:cNvPr>
          <p:cNvCxnSpPr>
            <a:cxnSpLocks/>
          </p:cNvCxnSpPr>
          <p:nvPr/>
        </p:nvCxnSpPr>
        <p:spPr>
          <a:xfrm flipV="1">
            <a:off x="9653375" y="2322094"/>
            <a:ext cx="528350" cy="2606040"/>
          </a:xfrm>
          <a:prstGeom prst="straightConnector1">
            <a:avLst/>
          </a:prstGeom>
          <a:ln w="666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4687649-FF41-469F-A5E1-2477929F7AF8}"/>
              </a:ext>
            </a:extLst>
          </p:cNvPr>
          <p:cNvCxnSpPr>
            <a:cxnSpLocks/>
          </p:cNvCxnSpPr>
          <p:nvPr/>
        </p:nvCxnSpPr>
        <p:spPr>
          <a:xfrm flipV="1">
            <a:off x="9653375" y="2322094"/>
            <a:ext cx="1297332" cy="2606040"/>
          </a:xfrm>
          <a:prstGeom prst="straightConnector1">
            <a:avLst/>
          </a:prstGeom>
          <a:ln w="666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963F768-4CA8-4933-8BF6-694A047EB481}"/>
              </a:ext>
            </a:extLst>
          </p:cNvPr>
          <p:cNvSpPr txBox="1"/>
          <p:nvPr/>
        </p:nvSpPr>
        <p:spPr>
          <a:xfrm>
            <a:off x="5857435" y="4915736"/>
            <a:ext cx="613578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1)	Identify Maintenance Service Need</a:t>
            </a:r>
          </a:p>
          <a:p>
            <a:r>
              <a:rPr lang="en-US" dirty="0"/>
              <a:t>Step 2)	Complete Maintenance</a:t>
            </a:r>
          </a:p>
          <a:p>
            <a:r>
              <a:rPr lang="en-US" dirty="0"/>
              <a:t>Step 3)	See “Service Entry - Scheduled Service” for Reporting </a:t>
            </a:r>
          </a:p>
          <a:p>
            <a:r>
              <a:rPr lang="en-US" dirty="0"/>
              <a:t>Instructions</a:t>
            </a:r>
          </a:p>
          <a:p>
            <a:r>
              <a:rPr lang="en-US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https://tcu.box.com/s/8b2shadybh5she0n4dq3mo2dzxxgfq3h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5373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9BA76-2A20-231B-3C47-18E3FEB70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A person cleaning a car engine&#10;&#10;Description automatically generated">
            <a:extLst>
              <a:ext uri="{FF2B5EF4-FFF2-40B4-BE49-F238E27FC236}">
                <a16:creationId xmlns:a16="http://schemas.microsoft.com/office/drawing/2014/main" id="{3162349A-5137-BDC4-82BD-378CC301053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17999" r="29280" b="-1"/>
          <a:stretch/>
        </p:blipFill>
        <p:spPr>
          <a:xfrm>
            <a:off x="0" y="0"/>
            <a:ext cx="5416550" cy="6858000"/>
          </a:xfrm>
          <a:noFill/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8EA1E-1EFD-1D5D-8BD0-42984291CE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C2E478F-E849-4A8C-AF1F-CBCC78A7CBFA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05F4BF9-CD0D-78F9-4A39-77C4695A47E1}"/>
              </a:ext>
            </a:extLst>
          </p:cNvPr>
          <p:cNvSpPr txBox="1"/>
          <p:nvPr/>
        </p:nvSpPr>
        <p:spPr>
          <a:xfrm>
            <a:off x="5813659" y="1305472"/>
            <a:ext cx="6083166" cy="2939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i="1" dirty="0">
                <a:effectLst/>
              </a:rPr>
              <a:t>Services unrelated to a maintenance schedule (ex: flat tire, broken windshield, etc.), follow a different set of instructions.</a:t>
            </a:r>
          </a:p>
          <a:p>
            <a:endParaRPr lang="en-US" dirty="0"/>
          </a:p>
          <a:p>
            <a:r>
              <a:rPr lang="en-US" dirty="0"/>
              <a:t>Step 1)	Complete Service</a:t>
            </a:r>
          </a:p>
          <a:p>
            <a:r>
              <a:rPr lang="en-US" dirty="0"/>
              <a:t>Step 2)	See “Service Entry - Unscheduled Service” for Reporting Instructions</a:t>
            </a:r>
          </a:p>
          <a:p>
            <a:r>
              <a:rPr lang="en-US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https://tcu.box.com/s/8b2shadybh5she0n4dq3mo2dzxxgfq3h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  <a:p>
            <a:endParaRPr lang="en-US" dirty="0">
              <a:effectLst/>
            </a:endParaRPr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2FA4FF22-8A37-42BF-BDF1-50E240FBE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3659" y="285466"/>
            <a:ext cx="6179558" cy="884238"/>
          </a:xfrm>
        </p:spPr>
        <p:txBody>
          <a:bodyPr/>
          <a:lstStyle/>
          <a:p>
            <a:pPr algn="ctr"/>
            <a:r>
              <a:rPr lang="en-US" dirty="0"/>
              <a:t>Unscheduled Service Reporting</a:t>
            </a:r>
          </a:p>
        </p:txBody>
      </p:sp>
    </p:spTree>
    <p:extLst>
      <p:ext uri="{BB962C8B-B14F-4D97-AF65-F5344CB8AC3E}">
        <p14:creationId xmlns:p14="http://schemas.microsoft.com/office/powerpoint/2010/main" val="3818340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862EA6-C4E4-9C7C-FF5B-27FB17A687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A5FAA6-39BC-4ADF-8599-B8A49B1CB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432" y="1169704"/>
            <a:ext cx="6179559" cy="2741385"/>
          </a:xfrm>
          <a:prstGeom prst="rect">
            <a:avLst/>
          </a:prstGeom>
        </p:spPr>
      </p:pic>
      <p:pic>
        <p:nvPicPr>
          <p:cNvPr id="66" name="Picture 65" descr="Speedometer">
            <a:extLst>
              <a:ext uri="{FF2B5EF4-FFF2-40B4-BE49-F238E27FC236}">
                <a16:creationId xmlns:a16="http://schemas.microsoft.com/office/drawing/2014/main" id="{6C199CEA-ABB6-ED48-8B97-148DFC74A9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544" r="24290"/>
          <a:stretch/>
        </p:blipFill>
        <p:spPr>
          <a:xfrm>
            <a:off x="20" y="10"/>
            <a:ext cx="5416530" cy="6857990"/>
          </a:xfrm>
          <a:prstGeom prst="rect">
            <a:avLst/>
          </a:prstGeom>
          <a:noFill/>
          <a:effectLst/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7CC9D-9E14-7702-50CA-8EC997BD64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C2E478F-E849-4A8C-AF1F-CBCC78A7CBFA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35D9C9EC-D716-4943-A7E8-1549FD055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3659" y="285466"/>
            <a:ext cx="6179558" cy="884238"/>
          </a:xfrm>
        </p:spPr>
        <p:txBody>
          <a:bodyPr/>
          <a:lstStyle/>
          <a:p>
            <a:pPr algn="ctr"/>
            <a:r>
              <a:rPr lang="en-US" dirty="0"/>
              <a:t>Inspection Reporting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721174A-4617-4103-B683-C5DE4AEC1473}"/>
              </a:ext>
            </a:extLst>
          </p:cNvPr>
          <p:cNvSpPr/>
          <p:nvPr/>
        </p:nvSpPr>
        <p:spPr>
          <a:xfrm>
            <a:off x="10090853" y="1798577"/>
            <a:ext cx="702644" cy="683394"/>
          </a:xfrm>
          <a:prstGeom prst="ellipse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71465C3-42C1-4639-82F4-98824ED503C0}"/>
              </a:ext>
            </a:extLst>
          </p:cNvPr>
          <p:cNvCxnSpPr>
            <a:cxnSpLocks/>
          </p:cNvCxnSpPr>
          <p:nvPr/>
        </p:nvCxnSpPr>
        <p:spPr>
          <a:xfrm flipV="1">
            <a:off x="7700211" y="2540396"/>
            <a:ext cx="2466605" cy="1835634"/>
          </a:xfrm>
          <a:prstGeom prst="straightConnector1">
            <a:avLst/>
          </a:prstGeom>
          <a:ln w="666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821E4FC-FCE6-4ABA-BEA3-C4621B765DFD}"/>
              </a:ext>
            </a:extLst>
          </p:cNvPr>
          <p:cNvSpPr txBox="1"/>
          <p:nvPr/>
        </p:nvSpPr>
        <p:spPr>
          <a:xfrm>
            <a:off x="5723432" y="4589531"/>
            <a:ext cx="62697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1)	Identify Vehicle Needing Inspection </a:t>
            </a:r>
          </a:p>
          <a:p>
            <a:r>
              <a:rPr lang="en-US" dirty="0"/>
              <a:t>Step 2)	See “Vehicle Inspection Report - Scheduled” for Reporting Instructions</a:t>
            </a:r>
          </a:p>
          <a:p>
            <a:r>
              <a:rPr lang="en-US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https://tcu.box.com/s/8b2shadybh5she0n4dq3mo2dzxxgfq3h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1956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862EA6-C4E4-9C7C-FF5B-27FB17A687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A5FAA6-39BC-4ADF-8599-B8A49B1CB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432" y="1169704"/>
            <a:ext cx="6179559" cy="274138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7CC9D-9E14-7702-50CA-8EC997BD64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C2E478F-E849-4A8C-AF1F-CBCC78A7CBFA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35D9C9EC-D716-4943-A7E8-1549FD055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3659" y="285466"/>
            <a:ext cx="6179558" cy="884238"/>
          </a:xfrm>
        </p:spPr>
        <p:txBody>
          <a:bodyPr/>
          <a:lstStyle/>
          <a:p>
            <a:pPr algn="ctr"/>
            <a:r>
              <a:rPr lang="en-US" dirty="0"/>
              <a:t>ISSUE Reporting &amp; RESOLUTION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721174A-4617-4103-B683-C5DE4AEC1473}"/>
              </a:ext>
            </a:extLst>
          </p:cNvPr>
          <p:cNvSpPr/>
          <p:nvPr/>
        </p:nvSpPr>
        <p:spPr>
          <a:xfrm>
            <a:off x="5946005" y="3062736"/>
            <a:ext cx="702644" cy="683394"/>
          </a:xfrm>
          <a:prstGeom prst="ellipse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71465C3-42C1-4639-82F4-98824ED503C0}"/>
              </a:ext>
            </a:extLst>
          </p:cNvPr>
          <p:cNvCxnSpPr>
            <a:cxnSpLocks/>
          </p:cNvCxnSpPr>
          <p:nvPr/>
        </p:nvCxnSpPr>
        <p:spPr>
          <a:xfrm flipH="1" flipV="1">
            <a:off x="6648649" y="3629026"/>
            <a:ext cx="4105076" cy="795546"/>
          </a:xfrm>
          <a:prstGeom prst="straightConnector1">
            <a:avLst/>
          </a:prstGeom>
          <a:ln w="666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821E4FC-FCE6-4ABA-BEA3-C4621B765DFD}"/>
              </a:ext>
            </a:extLst>
          </p:cNvPr>
          <p:cNvSpPr txBox="1"/>
          <p:nvPr/>
        </p:nvSpPr>
        <p:spPr>
          <a:xfrm>
            <a:off x="5723432" y="4589531"/>
            <a:ext cx="6269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See “Creating and Issue and Resolving an Issue” for Instructions</a:t>
            </a:r>
          </a:p>
          <a:p>
            <a:r>
              <a:rPr lang="en-US" dirty="0">
                <a:solidFill>
                  <a:schemeClr val="accent5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https://tcu.box.com/s/ou9bvjsbjhkigfp54wfw279auhequurm</a:t>
            </a:r>
            <a:r>
              <a:rPr lang="en-US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11" name="Picture 10" descr="A parking lot full of cars&#10;&#10;Description automatically generated">
            <a:extLst>
              <a:ext uri="{FF2B5EF4-FFF2-40B4-BE49-F238E27FC236}">
                <a16:creationId xmlns:a16="http://schemas.microsoft.com/office/drawing/2014/main" id="{1C33333B-BC67-835D-E539-7652AEA4DCC3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5"/>
          <a:srcRect t="14326" r="-2" b="10579"/>
          <a:stretch/>
        </p:blipFill>
        <p:spPr>
          <a:xfrm>
            <a:off x="-666740" y="-5512"/>
            <a:ext cx="6095980" cy="6857990"/>
          </a:xfrm>
          <a:prstGeom prst="parallelogram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1458349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E49588-19A3-FB42-E619-BF879B59F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 descr="Cars parked in a line">
            <a:extLst>
              <a:ext uri="{FF2B5EF4-FFF2-40B4-BE49-F238E27FC236}">
                <a16:creationId xmlns:a16="http://schemas.microsoft.com/office/drawing/2014/main" id="{DA19D768-6C5F-9B0A-59CA-09089AA169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04" r="11560"/>
          <a:stretch/>
        </p:blipFill>
        <p:spPr>
          <a:xfrm>
            <a:off x="20" y="10"/>
            <a:ext cx="5416530" cy="6857990"/>
          </a:xfrm>
          <a:prstGeom prst="rect">
            <a:avLst/>
          </a:prstGeom>
          <a:noFill/>
          <a:effectLst/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B5F601-CC01-379B-FB90-BAD0405ED8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C2E478F-E849-4A8C-AF1F-CBCC78A7CBFA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E1361CC-A7FB-1C0E-F8B4-B945A2A7C776}"/>
              </a:ext>
            </a:extLst>
          </p:cNvPr>
          <p:cNvSpPr txBox="1"/>
          <p:nvPr/>
        </p:nvSpPr>
        <p:spPr>
          <a:xfrm>
            <a:off x="6095999" y="612037"/>
            <a:ext cx="5897218" cy="8842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R="0" lv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3000" b="1" kern="1200" cap="all" baseline="0" dirty="0">
                <a:effectLst/>
                <a:latin typeface="+mj-lt"/>
                <a:ea typeface="+mj-ea"/>
                <a:cs typeface="+mj-cs"/>
              </a:rPr>
              <a:t>What can’t we do?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9AF371-36D1-7511-2C5C-F6879C4F3F7E}"/>
              </a:ext>
            </a:extLst>
          </p:cNvPr>
          <p:cNvSpPr txBox="1"/>
          <p:nvPr/>
        </p:nvSpPr>
        <p:spPr>
          <a:xfrm>
            <a:off x="6095999" y="1651540"/>
            <a:ext cx="5833614" cy="3825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indent="-3429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</a:rPr>
              <a:t>Add or Edit Vehicles</a:t>
            </a:r>
          </a:p>
          <a:p>
            <a:pPr marL="342900" marR="0" indent="-3429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</a:endParaRPr>
          </a:p>
          <a:p>
            <a:pPr marL="342900" marR="0" indent="-3429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View Vehicles Outside Assigned Group</a:t>
            </a:r>
          </a:p>
          <a:p>
            <a:pPr marL="342900" marR="0" indent="-3429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marR="0" indent="-3429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Create: Service Reminders, Service Programs, Contacts</a:t>
            </a:r>
          </a:p>
          <a:p>
            <a:pPr marL="342900" marR="0" indent="-3429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marR="0" indent="-3429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Delete: Service Entries, Inspections, Meter Entries, Issues</a:t>
            </a:r>
          </a:p>
          <a:p>
            <a:pPr marR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37836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0B8E58-60C4-0D81-3452-651E225CA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FA80E247-513F-9879-1DC1-3164F338DA9F}"/>
              </a:ext>
            </a:extLst>
          </p:cNvPr>
          <p:cNvSpPr txBox="1"/>
          <p:nvPr/>
        </p:nvSpPr>
        <p:spPr>
          <a:xfrm>
            <a:off x="702363" y="207922"/>
            <a:ext cx="10787270" cy="830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cap="all" spc="300" baseline="0" dirty="0">
                <a:effectLst/>
                <a:latin typeface="+mj-lt"/>
                <a:ea typeface="+mj-ea"/>
                <a:cs typeface="+mj-cs"/>
              </a:rPr>
              <a:t>Introductions</a:t>
            </a:r>
          </a:p>
        </p:txBody>
      </p:sp>
      <p:sp>
        <p:nvSpPr>
          <p:cNvPr id="72" name="Text Placeholder 3">
            <a:extLst>
              <a:ext uri="{FF2B5EF4-FFF2-40B4-BE49-F238E27FC236}">
                <a16:creationId xmlns:a16="http://schemas.microsoft.com/office/drawing/2014/main" id="{996A0853-4DCC-2D4B-1EFD-9916356393A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12341" y="1063195"/>
            <a:ext cx="5167313" cy="518795"/>
          </a:xfrm>
        </p:spPr>
        <p:txBody>
          <a:bodyPr/>
          <a:lstStyle/>
          <a:p>
            <a:r>
              <a:rPr lang="en-US" dirty="0"/>
              <a:t>Fleet Team</a:t>
            </a:r>
          </a:p>
        </p:txBody>
      </p:sp>
      <p:sp>
        <p:nvSpPr>
          <p:cNvPr id="78" name="Text Placeholder 6">
            <a:extLst>
              <a:ext uri="{FF2B5EF4-FFF2-40B4-BE49-F238E27FC236}">
                <a16:creationId xmlns:a16="http://schemas.microsoft.com/office/drawing/2014/main" id="{B66FFD26-0E30-CEBA-83DD-61BCB9179E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489790" y="2323412"/>
            <a:ext cx="7212413" cy="2934387"/>
          </a:xfrm>
        </p:spPr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b="1" spc="0" dirty="0"/>
              <a:t>Fleet Manager: 				Rebekah Atkinson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b="1" spc="0" dirty="0"/>
              <a:t>					R.J.Atkinson@tcu.edu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2000" b="1" spc="0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b="1" spc="0" dirty="0"/>
              <a:t>Fleet Operations Specialist: 		Ethan Long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b="1" spc="0" dirty="0"/>
              <a:t>					Ethan.G.Long@tcu.edu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2000" b="1" spc="0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b="1" spc="0" dirty="0"/>
              <a:t>Graduate Student (Temporary): 		Regan Large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b="1" spc="0" dirty="0"/>
              <a:t>					Regan.Large@tcu.edu</a:t>
            </a:r>
          </a:p>
        </p:txBody>
      </p:sp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EDE9CDEA-5078-D5C2-388C-7C9A576838D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49269" y="6468303"/>
            <a:ext cx="44394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C2E478F-E849-4A8C-AF1F-CBCC78A7CBFA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05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A6C28F-9565-78C0-906C-258CAF2C3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9BCA14-B29B-E67B-4587-85916D71A4AC}"/>
              </a:ext>
            </a:extLst>
          </p:cNvPr>
          <p:cNvSpPr/>
          <p:nvPr/>
        </p:nvSpPr>
        <p:spPr>
          <a:xfrm>
            <a:off x="1" y="293298"/>
            <a:ext cx="12192000" cy="91779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595B671-7067-3746-8495-49BBB9E93982}"/>
              </a:ext>
            </a:extLst>
          </p:cNvPr>
          <p:cNvSpPr txBox="1"/>
          <p:nvPr/>
        </p:nvSpPr>
        <p:spPr>
          <a:xfrm>
            <a:off x="702363" y="380446"/>
            <a:ext cx="10787270" cy="830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cap="all" spc="300" baseline="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What’s in it for me?</a:t>
            </a:r>
          </a:p>
        </p:txBody>
      </p:sp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231E37F5-57A0-E2A3-9653-D8BF2D268D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C2E478F-E849-4A8C-AF1F-CBCC78A7CBFA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  <p:sp>
        <p:nvSpPr>
          <p:cNvPr id="76" name="Text Placeholder 5">
            <a:extLst>
              <a:ext uri="{FF2B5EF4-FFF2-40B4-BE49-F238E27FC236}">
                <a16:creationId xmlns:a16="http://schemas.microsoft.com/office/drawing/2014/main" id="{147D4D55-6143-282B-05C4-C7FAC6681F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433368" y="5279466"/>
            <a:ext cx="1834725" cy="452108"/>
          </a:xfrm>
        </p:spPr>
        <p:txBody>
          <a:bodyPr/>
          <a:lstStyle/>
          <a:p>
            <a:r>
              <a:rPr lang="en-US" sz="2400" dirty="0">
                <a:latin typeface="+mn-lt"/>
                <a:ea typeface="ADLaM Display" panose="020F0502020204030204" pitchFamily="2" charset="0"/>
                <a:cs typeface="ADLaM Display" panose="020F0502020204030204" pitchFamily="2" charset="0"/>
              </a:rPr>
              <a:t>Safety</a:t>
            </a:r>
          </a:p>
        </p:txBody>
      </p:sp>
      <p:pic>
        <p:nvPicPr>
          <p:cNvPr id="3" name="Picture 2" descr="A hand writing on a blackboard&#10;&#10;Description automatically generated">
            <a:extLst>
              <a:ext uri="{FF2B5EF4-FFF2-40B4-BE49-F238E27FC236}">
                <a16:creationId xmlns:a16="http://schemas.microsoft.com/office/drawing/2014/main" id="{C3C61D3A-4314-18A1-CE5F-70AFF0181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815" y="2487080"/>
            <a:ext cx="2863480" cy="1908241"/>
          </a:xfrm>
          <a:prstGeom prst="rect">
            <a:avLst/>
          </a:prstGeom>
        </p:spPr>
      </p:pic>
      <p:pic>
        <p:nvPicPr>
          <p:cNvPr id="5" name="Picture 4" descr="A yellow sign with black text&#10;&#10;Description automatically generated">
            <a:extLst>
              <a:ext uri="{FF2B5EF4-FFF2-40B4-BE49-F238E27FC236}">
                <a16:creationId xmlns:a16="http://schemas.microsoft.com/office/drawing/2014/main" id="{2192B0DE-9A45-30F9-F532-82B1BD8255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4318" y="1910013"/>
            <a:ext cx="2356595" cy="3062377"/>
          </a:xfrm>
          <a:prstGeom prst="rect">
            <a:avLst/>
          </a:prstGeom>
        </p:spPr>
      </p:pic>
      <p:pic>
        <p:nvPicPr>
          <p:cNvPr id="8" name="Picture 7" descr="A grey truck with a black background&#10;&#10;Description automatically generated">
            <a:extLst>
              <a:ext uri="{FF2B5EF4-FFF2-40B4-BE49-F238E27FC236}">
                <a16:creationId xmlns:a16="http://schemas.microsoft.com/office/drawing/2014/main" id="{16598968-B0CC-31E3-46DF-131CFC466B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7028" y="2405312"/>
            <a:ext cx="4143555" cy="2071778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3BB3E9D-E1E5-97D5-8E79-078A53D432CB}"/>
              </a:ext>
            </a:extLst>
          </p:cNvPr>
          <p:cNvSpPr txBox="1">
            <a:spLocks/>
          </p:cNvSpPr>
          <p:nvPr/>
        </p:nvSpPr>
        <p:spPr>
          <a:xfrm>
            <a:off x="503676" y="5275970"/>
            <a:ext cx="3999313" cy="452108"/>
          </a:xfr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kern="0" dirty="0">
                <a:latin typeface="+mn-lt"/>
                <a:ea typeface="ADLaM Display" panose="020F0502020204030204" pitchFamily="2" charset="0"/>
                <a:cs typeface="ADLaM Display" panose="020F0502020204030204" pitchFamily="2" charset="0"/>
              </a:rPr>
              <a:t>Policy Compliance	</a:t>
            </a:r>
          </a:p>
          <a:p>
            <a:r>
              <a:rPr lang="en-US" sz="2400" kern="0" dirty="0">
                <a:latin typeface="+mn-lt"/>
                <a:ea typeface="ADLaM Display" panose="020F0502020204030204" pitchFamily="2" charset="0"/>
                <a:cs typeface="ADLaM Display" panose="020F0502020204030204" pitchFamily="2" charset="0"/>
              </a:rPr>
              <a:t>		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A1CB716D-65FD-6587-57F6-294EE0583704}"/>
              </a:ext>
            </a:extLst>
          </p:cNvPr>
          <p:cNvSpPr txBox="1">
            <a:spLocks/>
          </p:cNvSpPr>
          <p:nvPr/>
        </p:nvSpPr>
        <p:spPr>
          <a:xfrm>
            <a:off x="8335049" y="5275970"/>
            <a:ext cx="3512068" cy="378604"/>
          </a:xfr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kern="0" dirty="0">
                <a:latin typeface="+mn-lt"/>
                <a:ea typeface="ADLaM Display" panose="020F0502020204030204" pitchFamily="2" charset="0"/>
                <a:cs typeface="ADLaM Display" panose="020F0502020204030204" pitchFamily="2" charset="0"/>
              </a:rPr>
              <a:t>Vehicle Replacement</a:t>
            </a:r>
          </a:p>
        </p:txBody>
      </p:sp>
    </p:spTree>
    <p:extLst>
      <p:ext uri="{BB962C8B-B14F-4D97-AF65-F5344CB8AC3E}">
        <p14:creationId xmlns:p14="http://schemas.microsoft.com/office/powerpoint/2010/main" val="21084144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18C836-3D8B-E980-3F9F-654B5B649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CE4973-36AE-2001-90EE-A1B90ED86176}"/>
              </a:ext>
            </a:extLst>
          </p:cNvPr>
          <p:cNvSpPr txBox="1"/>
          <p:nvPr/>
        </p:nvSpPr>
        <p:spPr>
          <a:xfrm>
            <a:off x="630936" y="639520"/>
            <a:ext cx="3429000" cy="17190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Training Resources</a:t>
            </a:r>
          </a:p>
        </p:txBody>
      </p:sp>
      <p:sp>
        <p:nvSpPr>
          <p:cNvPr id="36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ACEA4F-92D4-4423-9520-BBFE81175BB6}"/>
              </a:ext>
            </a:extLst>
          </p:cNvPr>
          <p:cNvSpPr txBox="1"/>
          <p:nvPr/>
        </p:nvSpPr>
        <p:spPr>
          <a:xfrm>
            <a:off x="630936" y="2807208"/>
            <a:ext cx="402336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>
                <a:effectLst/>
              </a:rPr>
              <a:t>Visit Box for Updated Training Resources:</a:t>
            </a:r>
            <a:endParaRPr lang="en-US" sz="2200" dirty="0">
              <a:effectLst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effectLst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u="sng" dirty="0">
                <a:solidFill>
                  <a:schemeClr val="accent5">
                    <a:lumMod val="50000"/>
                    <a:lumOff val="50000"/>
                  </a:schemeClr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https://tcu.box.com/s/ou9bvjsbjhkigfp54wfw279auhequurm</a:t>
            </a:r>
            <a:endParaRPr lang="en-US" sz="2200" u="sng" dirty="0">
              <a:solidFill>
                <a:schemeClr val="accent5">
                  <a:lumMod val="50000"/>
                  <a:lumOff val="50000"/>
                </a:schemeClr>
              </a:solidFill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200" u="sng" dirty="0">
              <a:solidFill>
                <a:schemeClr val="accent5">
                  <a:lumMod val="50000"/>
                  <a:lumOff val="50000"/>
                </a:schemeClr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200" b="1" dirty="0">
                <a:solidFill>
                  <a:srgbClr val="FF0000"/>
                </a:solidFill>
              </a:rPr>
              <a:t>TCU FLEET PAGE COMING SOON!</a:t>
            </a:r>
          </a:p>
        </p:txBody>
      </p:sp>
      <p:pic>
        <p:nvPicPr>
          <p:cNvPr id="4" name="Picture 3" descr="A drawing of a yellow box with a light bulb and a black background&#10;&#10;Description automatically generated">
            <a:extLst>
              <a:ext uri="{FF2B5EF4-FFF2-40B4-BE49-F238E27FC236}">
                <a16:creationId xmlns:a16="http://schemas.microsoft.com/office/drawing/2014/main" id="{E12C63C2-0880-020A-7D1A-354100D8D9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296" y="771068"/>
            <a:ext cx="6903720" cy="5315863"/>
          </a:xfrm>
          <a:prstGeom prst="rect">
            <a:avLst/>
          </a:prstGeom>
        </p:spPr>
      </p:pic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DA0255A9-B430-186D-6626-97F62429E4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C2E478F-E849-4A8C-AF1F-CBCC78A7CBFA}" type="slidenum">
              <a:rPr lang="en-US"/>
              <a:pPr>
                <a:spcAft>
                  <a:spcPts val="600"/>
                </a:spcAft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7516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18C836-3D8B-E980-3F9F-654B5B649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2CE4973-36AE-2001-90EE-A1B90ED86176}"/>
              </a:ext>
            </a:extLst>
          </p:cNvPr>
          <p:cNvSpPr txBox="1"/>
          <p:nvPr/>
        </p:nvSpPr>
        <p:spPr>
          <a:xfrm>
            <a:off x="630936" y="639520"/>
            <a:ext cx="3429000" cy="17190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Still Confused??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ACEA4F-92D4-4423-9520-BBFE81175BB6}"/>
              </a:ext>
            </a:extLst>
          </p:cNvPr>
          <p:cNvSpPr txBox="1"/>
          <p:nvPr/>
        </p:nvSpPr>
        <p:spPr>
          <a:xfrm>
            <a:off x="630936" y="2993456"/>
            <a:ext cx="3429000" cy="32244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1:1 Training Available on Request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DA0255A9-B430-186D-6626-97F62429E4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C2E478F-E849-4A8C-AF1F-CBCC78A7CBFA}" type="slidenum">
              <a:rPr lang="en-US"/>
              <a:pPr>
                <a:spcAft>
                  <a:spcPts val="600"/>
                </a:spcAft>
              </a:pPr>
              <a:t>22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FEA847-68ED-4E6C-B27A-190853D49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381" y="0"/>
            <a:ext cx="62311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0733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18C836-3D8B-E980-3F9F-654B5B649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2CE4973-36AE-2001-90EE-A1B90ED86176}"/>
              </a:ext>
            </a:extLst>
          </p:cNvPr>
          <p:cNvSpPr txBox="1"/>
          <p:nvPr/>
        </p:nvSpPr>
        <p:spPr>
          <a:xfrm>
            <a:off x="630936" y="639520"/>
            <a:ext cx="3429000" cy="17190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Next Steps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ACEA4F-92D4-4423-9520-BBFE81175BB6}"/>
              </a:ext>
            </a:extLst>
          </p:cNvPr>
          <p:cNvSpPr txBox="1"/>
          <p:nvPr/>
        </p:nvSpPr>
        <p:spPr>
          <a:xfrm>
            <a:off x="630936" y="2479106"/>
            <a:ext cx="4514574" cy="32244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Fleet Reconciliation for Department Vehicles 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Upload Service History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Wait for System Notifications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DA0255A9-B430-186D-6626-97F62429E4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C2E478F-E849-4A8C-AF1F-CBCC78A7CBFA}" type="slidenum">
              <a:rPr lang="en-US"/>
              <a:pPr>
                <a:spcAft>
                  <a:spcPts val="600"/>
                </a:spcAft>
              </a:pPr>
              <a:t>23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5953E0-FFA7-4B0D-B74E-E06A5E9A2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5510" y="781049"/>
            <a:ext cx="704649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0362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A6C28F-9565-78C0-906C-258CAF2C3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A595B671-7067-3746-8495-49BBB9E93982}"/>
              </a:ext>
            </a:extLst>
          </p:cNvPr>
          <p:cNvSpPr txBox="1"/>
          <p:nvPr/>
        </p:nvSpPr>
        <p:spPr>
          <a:xfrm>
            <a:off x="702363" y="785888"/>
            <a:ext cx="10787270" cy="830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cap="all" spc="300" baseline="0" dirty="0">
                <a:effectLst/>
                <a:latin typeface="+mj-lt"/>
                <a:ea typeface="+mj-ea"/>
                <a:cs typeface="+mj-cs"/>
              </a:rPr>
              <a:t>I Have Questions!!</a:t>
            </a:r>
          </a:p>
        </p:txBody>
      </p:sp>
      <p:sp>
        <p:nvSpPr>
          <p:cNvPr id="76" name="Text Placeholder 5">
            <a:extLst>
              <a:ext uri="{FF2B5EF4-FFF2-40B4-BE49-F238E27FC236}">
                <a16:creationId xmlns:a16="http://schemas.microsoft.com/office/drawing/2014/main" id="{147D4D55-6143-282B-05C4-C7FAC6681F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32454" y="3348825"/>
            <a:ext cx="8873471" cy="2025432"/>
          </a:xfrm>
        </p:spPr>
        <p:txBody>
          <a:bodyPr/>
          <a:lstStyle/>
          <a:p>
            <a:pPr algn="l"/>
            <a:r>
              <a:rPr lang="en-US" sz="2400" dirty="0">
                <a:latin typeface="+mn-lt"/>
                <a:ea typeface="ADLaM Display" panose="020F0502020204030204" pitchFamily="2" charset="0"/>
                <a:cs typeface="ADLaM Display" panose="020F0502020204030204" pitchFamily="2" charset="0"/>
              </a:rPr>
              <a:t>E-mail us at:</a:t>
            </a:r>
          </a:p>
          <a:p>
            <a:pPr algn="l"/>
            <a:endParaRPr lang="en-US" sz="2400" dirty="0">
              <a:latin typeface="+mn-lt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pPr algn="l"/>
            <a:r>
              <a:rPr lang="en-US" sz="2400" dirty="0">
                <a:latin typeface="+mn-lt"/>
                <a:ea typeface="ADLaM Display" panose="020F0502020204030204" pitchFamily="2" charset="0"/>
                <a:cs typeface="ADLaM Display" panose="020F0502020204030204" pitchFamily="2" charset="0"/>
              </a:rPr>
              <a:t>Fleet@tcu.edu</a:t>
            </a:r>
          </a:p>
        </p:txBody>
      </p:sp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231E37F5-57A0-E2A3-9653-D8BF2D268D9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49269" y="6468303"/>
            <a:ext cx="44394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C2E478F-E849-4A8C-AF1F-CBCC78A7CBFA}" type="slidenum">
              <a:rPr lang="en-US" smtClean="0"/>
              <a:pPr>
                <a:spcAft>
                  <a:spcPts val="600"/>
                </a:spcAft>
              </a:pPr>
              <a:t>24</a:t>
            </a:fld>
            <a:endParaRPr lang="en-US"/>
          </a:p>
        </p:txBody>
      </p:sp>
      <p:pic>
        <p:nvPicPr>
          <p:cNvPr id="3" name="Picture 2" descr="A white envelope on a blue circle&#10;&#10;Description automatically generated">
            <a:extLst>
              <a:ext uri="{FF2B5EF4-FFF2-40B4-BE49-F238E27FC236}">
                <a16:creationId xmlns:a16="http://schemas.microsoft.com/office/drawing/2014/main" id="{16E57935-16D1-5054-B2A0-078ADDD46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9822" y="2115246"/>
            <a:ext cx="3674853" cy="367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5570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A6C28F-9565-78C0-906C-258CAF2C3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9BCA14-B29B-E67B-4587-85916D71A4AC}"/>
              </a:ext>
            </a:extLst>
          </p:cNvPr>
          <p:cNvSpPr/>
          <p:nvPr/>
        </p:nvSpPr>
        <p:spPr>
          <a:xfrm>
            <a:off x="1" y="293298"/>
            <a:ext cx="12192000" cy="91779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595B671-7067-3746-8495-49BBB9E93982}"/>
              </a:ext>
            </a:extLst>
          </p:cNvPr>
          <p:cNvSpPr txBox="1"/>
          <p:nvPr/>
        </p:nvSpPr>
        <p:spPr>
          <a:xfrm>
            <a:off x="702363" y="380446"/>
            <a:ext cx="10787270" cy="830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cap="all" spc="300" baseline="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References</a:t>
            </a:r>
          </a:p>
        </p:txBody>
      </p:sp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231E37F5-57A0-E2A3-9653-D8BF2D268D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C2E478F-E849-4A8C-AF1F-CBCC78A7CBFA}" type="slidenum">
              <a:rPr lang="en-US" smtClean="0"/>
              <a:pPr>
                <a:spcAft>
                  <a:spcPts val="600"/>
                </a:spcAft>
              </a:pPr>
              <a:t>25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41D526-BE2A-65F4-FEC0-9F37F04BE865}"/>
              </a:ext>
            </a:extLst>
          </p:cNvPr>
          <p:cNvSpPr txBox="1"/>
          <p:nvPr/>
        </p:nvSpPr>
        <p:spPr>
          <a:xfrm>
            <a:off x="267420" y="1730814"/>
            <a:ext cx="1175200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kern="0" dirty="0">
                <a:latin typeface="+mn-lt"/>
                <a:ea typeface="ADLaM Display" panose="020F0502020204030204" pitchFamily="2" charset="0"/>
                <a:cs typeface="ADLaM Display" panose="020F0502020204030204" pitchFamily="2" charset="0"/>
              </a:rPr>
              <a:t>TCU Fleet Policy:			</a:t>
            </a:r>
            <a:r>
              <a:rPr lang="en-US" sz="2000" kern="0" dirty="0">
                <a:ea typeface="ADLaM Display" panose="020F0502020204030204" pitchFamily="2" charset="0"/>
                <a:cs typeface="ADLaM Display" panose="020F0502020204030204" pitchFamily="2" charset="0"/>
                <a:hlinkClick r:id="rId3"/>
              </a:rPr>
              <a:t>http://tcusafety.tcu.edu/wp-content/uploads/2024/04/TCU-Fleet-Management-Guide-March-2024.pdf</a:t>
            </a:r>
            <a:endParaRPr lang="en-US" sz="2000" kern="0" dirty="0"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endParaRPr lang="en-US" sz="2000" kern="0" dirty="0"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endParaRPr lang="en-US" sz="2000" kern="0" dirty="0"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r>
              <a:rPr lang="en-US" sz="2000" kern="0" dirty="0">
                <a:ea typeface="ADLaM Display" panose="020F0502020204030204" pitchFamily="2" charset="0"/>
                <a:cs typeface="ADLaM Display" panose="020F0502020204030204" pitchFamily="2" charset="0"/>
              </a:rPr>
              <a:t>Pool Vehicle Program:		</a:t>
            </a:r>
            <a:r>
              <a:rPr lang="en-US" sz="2000" kern="0" dirty="0">
                <a:ea typeface="ADLaM Display" panose="020F0502020204030204" pitchFamily="2" charset="0"/>
                <a:cs typeface="ADLaM Display" panose="020F0502020204030204" pitchFamily="2" charset="0"/>
                <a:hlinkClick r:id="rId4"/>
              </a:rPr>
              <a:t>https://tcu.box.com/s/bz5rb3mzumfzwld4na1zk9g5jovvnz65</a:t>
            </a:r>
            <a:r>
              <a:rPr lang="en-US" sz="2000" kern="0" dirty="0">
                <a:ea typeface="ADLaM Display" panose="020F0502020204030204" pitchFamily="2" charset="0"/>
                <a:cs typeface="ADLaM Display" panose="020F0502020204030204" pitchFamily="2" charset="0"/>
              </a:rPr>
              <a:t> </a:t>
            </a:r>
          </a:p>
          <a:p>
            <a:endParaRPr lang="en-US" sz="2000" kern="0" dirty="0"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endParaRPr lang="en-US" sz="2000" kern="0" dirty="0"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r>
              <a:rPr lang="en-US" sz="2000" kern="0" dirty="0" err="1">
                <a:ea typeface="ADLaM Display" panose="020F0502020204030204" pitchFamily="2" charset="0"/>
                <a:cs typeface="ADLaM Display" panose="020F0502020204030204" pitchFamily="2" charset="0"/>
              </a:rPr>
              <a:t>Fleetio</a:t>
            </a:r>
            <a:r>
              <a:rPr lang="en-US" sz="2000" kern="0" dirty="0">
                <a:ea typeface="ADLaM Display" panose="020F0502020204030204" pitchFamily="2" charset="0"/>
                <a:cs typeface="ADLaM Display" panose="020F0502020204030204" pitchFamily="2" charset="0"/>
              </a:rPr>
              <a:t> Training Materials: 	</a:t>
            </a:r>
            <a:r>
              <a:rPr lang="en-US" sz="2000" kern="0" dirty="0">
                <a:ea typeface="ADLaM Display" panose="020F0502020204030204" pitchFamily="2" charset="0"/>
                <a:cs typeface="ADLaM Display" panose="020F0502020204030204" pitchFamily="2" charset="0"/>
                <a:hlinkClick r:id="rId5"/>
              </a:rPr>
              <a:t>https://tcu.box.com/s/ou9bvjsbjhkigfp54wfw279auhequurm</a:t>
            </a:r>
            <a:r>
              <a:rPr lang="en-US" sz="2000" kern="0" dirty="0">
                <a:ea typeface="ADLaM Display" panose="020F0502020204030204" pitchFamily="2" charset="0"/>
                <a:cs typeface="ADLaM Display" panose="020F0502020204030204" pitchFamily="2" charset="0"/>
              </a:rPr>
              <a:t> </a:t>
            </a:r>
          </a:p>
          <a:p>
            <a:endParaRPr lang="en-US" sz="2000" kern="0" dirty="0"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endParaRPr lang="en-US" sz="2000" kern="0" dirty="0"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r>
              <a:rPr lang="en-US" sz="2000" kern="0" dirty="0" err="1">
                <a:ea typeface="ADLaM Display" panose="020F0502020204030204" pitchFamily="2" charset="0"/>
                <a:cs typeface="ADLaM Display" panose="020F0502020204030204" pitchFamily="2" charset="0"/>
              </a:rPr>
              <a:t>Fleetio</a:t>
            </a:r>
            <a:r>
              <a:rPr lang="en-US" sz="2000" kern="0" dirty="0">
                <a:ea typeface="ADLaM Display" panose="020F0502020204030204" pitchFamily="2" charset="0"/>
                <a:cs typeface="ADLaM Display" panose="020F0502020204030204" pitchFamily="2" charset="0"/>
              </a:rPr>
              <a:t> Help Center: 		</a:t>
            </a:r>
            <a:r>
              <a:rPr lang="en-US" sz="2000" kern="0" dirty="0">
                <a:ea typeface="ADLaM Display" panose="020F0502020204030204" pitchFamily="2" charset="0"/>
                <a:cs typeface="ADLaM Display" panose="020F0502020204030204" pitchFamily="2" charset="0"/>
                <a:hlinkClick r:id="rId6"/>
              </a:rPr>
              <a:t>https://help.fleetio.com/s/</a:t>
            </a:r>
            <a:r>
              <a:rPr lang="en-US" sz="2000" kern="0" dirty="0">
                <a:ea typeface="ADLaM Display" panose="020F0502020204030204" pitchFamily="2" charset="0"/>
                <a:cs typeface="ADLaM Display" panose="020F0502020204030204" pitchFamily="2" charset="0"/>
              </a:rPr>
              <a:t> </a:t>
            </a:r>
          </a:p>
          <a:p>
            <a:endParaRPr lang="en-US" sz="2000" kern="0" dirty="0">
              <a:latin typeface="+mn-lt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535911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Placeholder 7" descr="abstract image">
            <a:extLst>
              <a:ext uri="{FF2B5EF4-FFF2-40B4-BE49-F238E27FC236}">
                <a16:creationId xmlns:a16="http://schemas.microsoft.com/office/drawing/2014/main" id="{D5C5EA1B-F06D-4AD1-B526-89C2DF7722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2717" r="45642"/>
          <a:stretch/>
        </p:blipFill>
        <p:spPr>
          <a:xfrm rot="16200000">
            <a:off x="2667001" y="-2666999"/>
            <a:ext cx="6858000" cy="12192000"/>
          </a:xfrm>
          <a:prstGeom prst="rect">
            <a:avLst/>
          </a:prstGeom>
          <a:noFill/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4F7706BE-EF2E-459C-8778-01DDD354C63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5084" y="3928149"/>
            <a:ext cx="10787270" cy="830649"/>
          </a:xfrm>
        </p:spPr>
        <p:txBody>
          <a:bodyPr>
            <a:normAutofit/>
          </a:bodyPr>
          <a:lstStyle/>
          <a:p>
            <a:r>
              <a:rPr lang="en-US" sz="4000" spc="3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927727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0B8E58-60C4-0D81-3452-651E225CA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FA80E247-513F-9879-1DC1-3164F338DA9F}"/>
              </a:ext>
            </a:extLst>
          </p:cNvPr>
          <p:cNvSpPr txBox="1"/>
          <p:nvPr/>
        </p:nvSpPr>
        <p:spPr>
          <a:xfrm>
            <a:off x="702363" y="207922"/>
            <a:ext cx="10787270" cy="830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cap="all" spc="300" baseline="0" dirty="0">
                <a:effectLst/>
                <a:latin typeface="+mj-lt"/>
                <a:ea typeface="+mj-ea"/>
                <a:cs typeface="+mj-cs"/>
              </a:rPr>
              <a:t>Project Schedule</a:t>
            </a:r>
          </a:p>
        </p:txBody>
      </p:sp>
      <p:sp>
        <p:nvSpPr>
          <p:cNvPr id="72" name="Text Placeholder 3">
            <a:extLst>
              <a:ext uri="{FF2B5EF4-FFF2-40B4-BE49-F238E27FC236}">
                <a16:creationId xmlns:a16="http://schemas.microsoft.com/office/drawing/2014/main" id="{996A0853-4DCC-2D4B-1EFD-9916356393A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12341" y="1063195"/>
            <a:ext cx="5167313" cy="518795"/>
          </a:xfrm>
        </p:spPr>
        <p:txBody>
          <a:bodyPr/>
          <a:lstStyle/>
          <a:p>
            <a:r>
              <a:rPr lang="en-US"/>
              <a:t>Completed Tasks</a:t>
            </a:r>
            <a:endParaRPr lang="en-US" dirty="0"/>
          </a:p>
        </p:txBody>
      </p:sp>
      <p:sp>
        <p:nvSpPr>
          <p:cNvPr id="76" name="Text Placeholder 5">
            <a:extLst>
              <a:ext uri="{FF2B5EF4-FFF2-40B4-BE49-F238E27FC236}">
                <a16:creationId xmlns:a16="http://schemas.microsoft.com/office/drawing/2014/main" id="{19BFC93D-AFD7-3FAA-5055-5EB110A430A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40879" y="4700882"/>
            <a:ext cx="2378880" cy="18779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Pool Vehicle Program Improvements</a:t>
            </a:r>
          </a:p>
        </p:txBody>
      </p:sp>
      <p:sp>
        <p:nvSpPr>
          <p:cNvPr id="78" name="Text Placeholder 6">
            <a:extLst>
              <a:ext uri="{FF2B5EF4-FFF2-40B4-BE49-F238E27FC236}">
                <a16:creationId xmlns:a16="http://schemas.microsoft.com/office/drawing/2014/main" id="{B66FFD26-0E30-CEBA-83DD-61BCB9179E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4043" y="4780863"/>
            <a:ext cx="2378880" cy="18779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Fleet Policy Update</a:t>
            </a:r>
          </a:p>
        </p:txBody>
      </p:sp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EDE9CDEA-5078-D5C2-388C-7C9A576838D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49269" y="6468303"/>
            <a:ext cx="44394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C2E478F-E849-4A8C-AF1F-CBCC78A7CBFA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pic>
        <p:nvPicPr>
          <p:cNvPr id="1028" name="Picture 4" descr="Free Car Rental vector and picture">
            <a:extLst>
              <a:ext uri="{FF2B5EF4-FFF2-40B4-BE49-F238E27FC236}">
                <a16:creationId xmlns:a16="http://schemas.microsoft.com/office/drawing/2014/main" id="{3732AF2A-475A-CBD1-9326-D05FD491C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198" y="2812869"/>
            <a:ext cx="1459032" cy="123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ree Sign Security vector and picture">
            <a:extLst>
              <a:ext uri="{FF2B5EF4-FFF2-40B4-BE49-F238E27FC236}">
                <a16:creationId xmlns:a16="http://schemas.microsoft.com/office/drawing/2014/main" id="{68C26D3D-6CB6-02AD-2FEF-F432AB180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78" y="2914247"/>
            <a:ext cx="1247010" cy="124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software license and cd&#10;&#10;Description automatically generated">
            <a:extLst>
              <a:ext uri="{FF2B5EF4-FFF2-40B4-BE49-F238E27FC236}">
                <a16:creationId xmlns:a16="http://schemas.microsoft.com/office/drawing/2014/main" id="{F1AD8027-D563-E80D-B188-143B5AA7DA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3651" y="2930165"/>
            <a:ext cx="1578371" cy="1286571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37CF84E-C8EE-0E07-045C-4A8204F42F82}"/>
              </a:ext>
            </a:extLst>
          </p:cNvPr>
          <p:cNvSpPr txBox="1">
            <a:spLocks/>
          </p:cNvSpPr>
          <p:nvPr/>
        </p:nvSpPr>
        <p:spPr>
          <a:xfrm>
            <a:off x="8814720" y="4780863"/>
            <a:ext cx="3064668" cy="5187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Implemented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Software</a:t>
            </a:r>
          </a:p>
        </p:txBody>
      </p:sp>
    </p:spTree>
    <p:extLst>
      <p:ext uri="{BB962C8B-B14F-4D97-AF65-F5344CB8AC3E}">
        <p14:creationId xmlns:p14="http://schemas.microsoft.com/office/powerpoint/2010/main" val="3875126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A6C28F-9565-78C0-906C-258CAF2C3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A595B671-7067-3746-8495-49BBB9E93982}"/>
              </a:ext>
            </a:extLst>
          </p:cNvPr>
          <p:cNvSpPr txBox="1"/>
          <p:nvPr/>
        </p:nvSpPr>
        <p:spPr>
          <a:xfrm>
            <a:off x="702363" y="785888"/>
            <a:ext cx="10787270" cy="830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cap="all" spc="300" baseline="0" dirty="0">
                <a:effectLst/>
                <a:latin typeface="+mj-lt"/>
                <a:ea typeface="+mj-ea"/>
                <a:cs typeface="+mj-cs"/>
              </a:rPr>
              <a:t>Project Schedule</a:t>
            </a:r>
          </a:p>
        </p:txBody>
      </p:sp>
      <p:sp>
        <p:nvSpPr>
          <p:cNvPr id="72" name="Text Placeholder 3">
            <a:extLst>
              <a:ext uri="{FF2B5EF4-FFF2-40B4-BE49-F238E27FC236}">
                <a16:creationId xmlns:a16="http://schemas.microsoft.com/office/drawing/2014/main" id="{4A28E330-E48C-75B9-3F82-545D5B4851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12341" y="1641161"/>
            <a:ext cx="5167313" cy="518795"/>
          </a:xfrm>
        </p:spPr>
        <p:txBody>
          <a:bodyPr/>
          <a:lstStyle/>
          <a:p>
            <a:r>
              <a:rPr lang="en-US" dirty="0"/>
              <a:t>Active Tasks</a:t>
            </a:r>
          </a:p>
        </p:txBody>
      </p:sp>
      <p:sp>
        <p:nvSpPr>
          <p:cNvPr id="76" name="Text Placeholder 5">
            <a:extLst>
              <a:ext uri="{FF2B5EF4-FFF2-40B4-BE49-F238E27FC236}">
                <a16:creationId xmlns:a16="http://schemas.microsoft.com/office/drawing/2014/main" id="{147D4D55-6143-282B-05C4-C7FAC6681F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61166" y="4895482"/>
            <a:ext cx="3064668" cy="518795"/>
          </a:xfrm>
        </p:spPr>
        <p:txBody>
          <a:bodyPr/>
          <a:lstStyle/>
          <a:p>
            <a:r>
              <a:rPr lang="en-US" dirty="0"/>
              <a:t>Training</a:t>
            </a:r>
          </a:p>
        </p:txBody>
      </p:sp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231E37F5-57A0-E2A3-9653-D8BF2D268D9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49269" y="6468303"/>
            <a:ext cx="44394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C2E478F-E849-4A8C-AF1F-CBCC78A7CBFA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pic>
        <p:nvPicPr>
          <p:cNvPr id="2052" name="Picture 4" descr="Free Teacher Students vector and picture">
            <a:extLst>
              <a:ext uri="{FF2B5EF4-FFF2-40B4-BE49-F238E27FC236}">
                <a16:creationId xmlns:a16="http://schemas.microsoft.com/office/drawing/2014/main" id="{A6DBE00C-73B9-91E5-C36A-81DED0432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120" y="2849494"/>
            <a:ext cx="2094960" cy="198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ree Developer Programmer illustration and picture">
            <a:extLst>
              <a:ext uri="{FF2B5EF4-FFF2-40B4-BE49-F238E27FC236}">
                <a16:creationId xmlns:a16="http://schemas.microsoft.com/office/drawing/2014/main" id="{B12EA447-9541-6CFF-2E1B-14E5AF16A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168" y="2849494"/>
            <a:ext cx="2973668" cy="197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C95FBB8-B246-A1DF-45F9-BD8C74BDB385}"/>
              </a:ext>
            </a:extLst>
          </p:cNvPr>
          <p:cNvSpPr txBox="1">
            <a:spLocks/>
          </p:cNvSpPr>
          <p:nvPr/>
        </p:nvSpPr>
        <p:spPr>
          <a:xfrm>
            <a:off x="7975168" y="4828841"/>
            <a:ext cx="3064668" cy="5187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Rollout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EAC3005-E456-4221-A42C-51937CAE8B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61061" y="4716110"/>
            <a:ext cx="2378880" cy="18779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Vehicle Reconciliation</a:t>
            </a:r>
          </a:p>
        </p:txBody>
      </p:sp>
      <p:pic>
        <p:nvPicPr>
          <p:cNvPr id="10" name="Picture 2" descr="Free List Icon vector and picture">
            <a:extLst>
              <a:ext uri="{FF2B5EF4-FFF2-40B4-BE49-F238E27FC236}">
                <a16:creationId xmlns:a16="http://schemas.microsoft.com/office/drawing/2014/main" id="{074F74C6-20CE-4EA0-B8D9-B9B002131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935" y="2849494"/>
            <a:ext cx="1241131" cy="124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558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D21FD3C-412F-88D4-2839-81713C359E73}"/>
              </a:ext>
            </a:extLst>
          </p:cNvPr>
          <p:cNvSpPr txBox="1"/>
          <p:nvPr/>
        </p:nvSpPr>
        <p:spPr>
          <a:xfrm>
            <a:off x="6368155" y="790475"/>
            <a:ext cx="5201493" cy="4526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Use of the Fleetio software is </a:t>
            </a:r>
            <a:r>
              <a:rPr lang="en-US" sz="4800" b="1" u="sng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MANDATORY</a:t>
            </a:r>
            <a:r>
              <a:rPr lang="en-US" sz="48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for all TCU Fleet vehicle managers</a:t>
            </a:r>
            <a:endParaRPr lang="en-US" sz="4800" kern="12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7932CD-4760-4381-9819-1FB44F0CA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723" y="471638"/>
            <a:ext cx="5637277" cy="544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41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D21FD3C-412F-88D4-2839-81713C359E73}"/>
              </a:ext>
            </a:extLst>
          </p:cNvPr>
          <p:cNvSpPr txBox="1"/>
          <p:nvPr/>
        </p:nvSpPr>
        <p:spPr>
          <a:xfrm>
            <a:off x="5062888" y="3144092"/>
            <a:ext cx="6964680" cy="2267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 Tip: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latin typeface="+mj-lt"/>
                <a:ea typeface="+mj-ea"/>
                <a:cs typeface="+mj-cs"/>
              </a:rPr>
              <a:t>Identify a Super User 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8CE47E-D9DC-4633-B17C-4C7F5213F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95" y="0"/>
            <a:ext cx="5331593" cy="533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20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D21FD3C-412F-88D4-2839-81713C359E73}"/>
              </a:ext>
            </a:extLst>
          </p:cNvPr>
          <p:cNvSpPr txBox="1"/>
          <p:nvPr/>
        </p:nvSpPr>
        <p:spPr>
          <a:xfrm>
            <a:off x="304800" y="571499"/>
            <a:ext cx="12027568" cy="906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latin typeface="+mj-lt"/>
                <a:ea typeface="+mj-ea"/>
                <a:cs typeface="+mj-cs"/>
              </a:rPr>
              <a:t>Does my Department have a Super User?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3D9755-EDD4-4BF8-804E-B9691B0D7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835" y="1477978"/>
            <a:ext cx="9024329" cy="494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809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21FD3C-412F-88D4-2839-81713C359E73}"/>
              </a:ext>
            </a:extLst>
          </p:cNvPr>
          <p:cNvSpPr txBox="1"/>
          <p:nvPr/>
        </p:nvSpPr>
        <p:spPr>
          <a:xfrm>
            <a:off x="621792" y="1161288"/>
            <a:ext cx="3602736" cy="4526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Where Can I Find Fleetio?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7FA57D11-A25F-4772-8E50-DDB68BE8CB69}"/>
              </a:ext>
            </a:extLst>
          </p:cNvPr>
          <p:cNvSpPr>
            <a:spLocks/>
          </p:cNvSpPr>
          <p:nvPr/>
        </p:nvSpPr>
        <p:spPr>
          <a:xfrm>
            <a:off x="11413147" y="4883753"/>
            <a:ext cx="254597" cy="209393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/>
          <a:p>
            <a:pPr defTabSz="521208">
              <a:lnSpc>
                <a:spcPct val="90000"/>
              </a:lnSpc>
              <a:spcAft>
                <a:spcPts val="342"/>
              </a:spcAft>
            </a:pPr>
            <a:fld id="{8C2E478F-E849-4A8C-AF1F-CBCC78A7CBFA}" type="slidenum">
              <a:rPr lang="en-US" sz="1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defTabSz="521208">
                <a:lnSpc>
                  <a:spcPct val="90000"/>
                </a:lnSpc>
                <a:spcAft>
                  <a:spcPts val="342"/>
                </a:spcAft>
              </a:pPr>
              <a:t>8</a:t>
            </a:fld>
            <a:endParaRPr lang="en-US" sz="1400"/>
          </a:p>
        </p:txBody>
      </p:sp>
      <p:pic>
        <p:nvPicPr>
          <p:cNvPr id="2" name="Picture 1" descr="Image preview">
            <a:extLst>
              <a:ext uri="{FF2B5EF4-FFF2-40B4-BE49-F238E27FC236}">
                <a16:creationId xmlns:a16="http://schemas.microsoft.com/office/drawing/2014/main" id="{E06D6AED-E0E6-BBD6-A8DA-3E30FB50E0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012" y="1692106"/>
            <a:ext cx="6554104" cy="348293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9D593B2-0ABB-F3E0-CFD2-2C18BF2010DD}"/>
              </a:ext>
            </a:extLst>
          </p:cNvPr>
          <p:cNvCxnSpPr/>
          <p:nvPr/>
        </p:nvCxnSpPr>
        <p:spPr>
          <a:xfrm flipH="1">
            <a:off x="9800913" y="2634723"/>
            <a:ext cx="1166508" cy="893609"/>
          </a:xfrm>
          <a:prstGeom prst="straightConnector1">
            <a:avLst/>
          </a:prstGeom>
          <a:ln w="952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38508E9-ADDE-C839-AC5E-FECE48F0CD18}"/>
              </a:ext>
            </a:extLst>
          </p:cNvPr>
          <p:cNvSpPr txBox="1"/>
          <p:nvPr/>
        </p:nvSpPr>
        <p:spPr>
          <a:xfrm>
            <a:off x="5669139" y="1054009"/>
            <a:ext cx="57440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21208">
              <a:spcAft>
                <a:spcPts val="600"/>
              </a:spcAft>
            </a:pPr>
            <a:r>
              <a:rPr lang="en-US" sz="1600" kern="1200" dirty="0">
                <a:solidFill>
                  <a:srgbClr val="242424"/>
                </a:solidFill>
                <a:latin typeface="Calibri" panose="020F0502020204030204" pitchFamily="34" charset="0"/>
                <a:ea typeface="+mn-ea"/>
                <a:cs typeface="+mn-cs"/>
              </a:rPr>
              <a:t>Visit </a:t>
            </a:r>
            <a:r>
              <a:rPr lang="en-US" sz="1600" kern="1200" dirty="0">
                <a:solidFill>
                  <a:srgbClr val="00B0F0"/>
                </a:solidFill>
                <a:latin typeface="Calibri" panose="020F0502020204030204" pitchFamily="34" charset="0"/>
                <a:ea typeface="+mn-ea"/>
                <a:cs typeface="+mn-cs"/>
              </a:rPr>
              <a:t>tcu.okta.com</a:t>
            </a:r>
            <a:r>
              <a:rPr lang="en-US" sz="1600" kern="1200" dirty="0">
                <a:solidFill>
                  <a:srgbClr val="242424"/>
                </a:solidFill>
                <a:latin typeface="Calibri" panose="020F0502020204030204" pitchFamily="34" charset="0"/>
                <a:ea typeface="+mn-ea"/>
                <a:cs typeface="+mn-cs"/>
              </a:rPr>
              <a:t>. You should see a </a:t>
            </a:r>
            <a:r>
              <a:rPr lang="en-US" sz="1600" kern="1200" dirty="0" err="1">
                <a:solidFill>
                  <a:srgbClr val="242424"/>
                </a:solidFill>
                <a:latin typeface="Calibri" panose="020F0502020204030204" pitchFamily="34" charset="0"/>
                <a:ea typeface="+mn-ea"/>
                <a:cs typeface="+mn-cs"/>
              </a:rPr>
              <a:t>Fleetio</a:t>
            </a:r>
            <a:r>
              <a:rPr lang="en-US" sz="1600" kern="1200" dirty="0">
                <a:solidFill>
                  <a:srgbClr val="242424"/>
                </a:solidFill>
                <a:latin typeface="Calibri" panose="020F0502020204030204" pitchFamily="34" charset="0"/>
                <a:ea typeface="+mn-ea"/>
                <a:cs typeface="+mn-cs"/>
              </a:rPr>
              <a:t> tile like the one below.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87484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39C83B4-CCB6-412E-B7FF-BA0CF31B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1BA989C-D286-48D4-B3F1-84F3CBF09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21FD3C-412F-88D4-2839-81713C359E73}"/>
              </a:ext>
            </a:extLst>
          </p:cNvPr>
          <p:cNvSpPr txBox="1"/>
          <p:nvPr/>
        </p:nvSpPr>
        <p:spPr>
          <a:xfrm>
            <a:off x="804672" y="1541007"/>
            <a:ext cx="3401568" cy="3775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Log in with Single Sign On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8925B56-689F-4DFB-8FD0-9BB9D8DE8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179493" cy="2385844"/>
            <a:chOff x="-305" y="-1"/>
            <a:chExt cx="3832880" cy="2876136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9233DCD-C902-4E2F-ABB5-F2498FBB5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25B7C80-EAF5-443A-8461-946150B5C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8CD3602-8169-45DE-B122-457CF0F102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73D416A-6D94-4560-9975-67C1FD20E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7EE5FDC-1EEC-4871-BD9E-EF321D5F8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453321" y="4487852"/>
            <a:ext cx="2747353" cy="2375262"/>
            <a:chOff x="-305" y="-4155"/>
            <a:chExt cx="2514948" cy="2174333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DE1D26D-7254-43D9-9405-A77E66782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58F69F4-6E29-4950-A92E-ADD768EC8B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A0AEE0D-D2B5-4616-8383-D61A58F06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EA69949-F890-4A2C-84CB-7F0EAF6BD2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7FA57D11-A25F-4772-8E50-DDB68BE8CB69}"/>
              </a:ext>
            </a:extLst>
          </p:cNvPr>
          <p:cNvSpPr>
            <a:spLocks/>
          </p:cNvSpPr>
          <p:nvPr/>
        </p:nvSpPr>
        <p:spPr>
          <a:xfrm>
            <a:off x="11094708" y="5336727"/>
            <a:ext cx="293991" cy="241793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/>
          <a:p>
            <a:pPr defTabSz="603504">
              <a:lnSpc>
                <a:spcPct val="90000"/>
              </a:lnSpc>
              <a:spcAft>
                <a:spcPts val="396"/>
              </a:spcAft>
            </a:pPr>
            <a:fld id="{8C2E478F-E849-4A8C-AF1F-CBCC78A7CBFA}" type="slidenum">
              <a:rPr lang="en-US" sz="15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defTabSz="603504">
                <a:lnSpc>
                  <a:spcPct val="90000"/>
                </a:lnSpc>
                <a:spcAft>
                  <a:spcPts val="396"/>
                </a:spcAft>
              </a:pPr>
              <a:t>9</a:t>
            </a:fld>
            <a:endParaRPr lang="en-US" sz="15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68EA6F-673F-4626-121A-AF90FFE40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0148" y="950000"/>
            <a:ext cx="4574384" cy="5244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9D593B2-0ABB-F3E0-CFD2-2C18BF2010DD}"/>
              </a:ext>
            </a:extLst>
          </p:cNvPr>
          <p:cNvCxnSpPr/>
          <p:nvPr/>
        </p:nvCxnSpPr>
        <p:spPr>
          <a:xfrm flipH="1">
            <a:off x="8015402" y="4103245"/>
            <a:ext cx="1347001" cy="1031877"/>
          </a:xfrm>
          <a:prstGeom prst="straightConnector1">
            <a:avLst/>
          </a:prstGeom>
          <a:ln w="952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6891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53F52"/>
      </a:accent1>
      <a:accent2>
        <a:srgbClr val="E99757"/>
      </a:accent2>
      <a:accent3>
        <a:srgbClr val="2F3342"/>
      </a:accent3>
      <a:accent4>
        <a:srgbClr val="2C2153"/>
      </a:accent4>
      <a:accent5>
        <a:srgbClr val="01023B"/>
      </a:accent5>
      <a:accent6>
        <a:srgbClr val="7F7F7F"/>
      </a:accent6>
      <a:hlink>
        <a:srgbClr val="3A3838"/>
      </a:hlink>
      <a:folHlink>
        <a:srgbClr val="D0CE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 presentation" id="{969BE826-8665-45F1-A77E-2C1BF61E0D92}" vid="{76896FC0-3EF9-4C10-B34C-BB4B0D9C6DEC}"/>
    </a:ext>
  </a:extLst>
</a:theme>
</file>

<file path=ppt/theme/theme2.xml><?xml version="1.0" encoding="utf-8"?>
<a:theme xmlns:a="http://schemas.openxmlformats.org/drawingml/2006/main" name="Fleetio Training Presentation">
  <a:themeElements>
    <a:clrScheme name="Simple Light">
      <a:dk1>
        <a:srgbClr val="2E2E2E"/>
      </a:dk1>
      <a:lt1>
        <a:srgbClr val="FFFFFF"/>
      </a:lt1>
      <a:dk2>
        <a:srgbClr val="595959"/>
      </a:dk2>
      <a:lt2>
        <a:srgbClr val="EEEEEE"/>
      </a:lt2>
      <a:accent1>
        <a:srgbClr val="07A254"/>
      </a:accent1>
      <a:accent2>
        <a:srgbClr val="18CC6C"/>
      </a:accent2>
      <a:accent3>
        <a:srgbClr val="1870A5"/>
      </a:accent3>
      <a:accent4>
        <a:srgbClr val="E8AC48"/>
      </a:accent4>
      <a:accent5>
        <a:srgbClr val="D94637"/>
      </a:accent5>
      <a:accent6>
        <a:srgbClr val="84939C"/>
      </a:accent6>
      <a:hlink>
        <a:srgbClr val="07A2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  <_ip_UnifiedCompliancePolicyUIAction xmlns="http://schemas.microsoft.com/sharepoint/v3" xsi:nil="true"/>
    <Image xmlns="71af3243-3dd4-4a8d-8c0d-dd76da1f02a5">
      <Url xsi:nil="true"/>
      <Description xsi:nil="true"/>
    </Image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D5DB56-3A71-4638-9571-EE877FD66E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002A8ED-1331-4C1D-8649-743D7BE164DD}">
  <ds:schemaRefs>
    <ds:schemaRef ds:uri="http://schemas.microsoft.com/office/2006/metadata/properties"/>
    <ds:schemaRef ds:uri="http://schemas.microsoft.com/sharepoint/v3"/>
    <ds:schemaRef ds:uri="230e9df3-be65-4c73-a93b-d1236ebd677e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9E4EAC9-33DC-4CF0-BA31-C98F61CE478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{20272C90-983F-4688-8178-ACC306E24A91}tf55661986_win32</Template>
  <TotalTime>10787</TotalTime>
  <Words>584</Words>
  <Application>Microsoft Office PowerPoint</Application>
  <PresentationFormat>Widescreen</PresentationFormat>
  <Paragraphs>144</Paragraphs>
  <Slides>26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ADLaM Display</vt:lpstr>
      <vt:lpstr>Arial</vt:lpstr>
      <vt:lpstr>Biome Light</vt:lpstr>
      <vt:lpstr>Calibri</vt:lpstr>
      <vt:lpstr>Calibri Light</vt:lpstr>
      <vt:lpstr>Roboto</vt:lpstr>
      <vt:lpstr>Roboto Black</vt:lpstr>
      <vt:lpstr>Wingdings</vt:lpstr>
      <vt:lpstr>Office Theme</vt:lpstr>
      <vt:lpstr>Fleetio Training Presentation</vt:lpstr>
      <vt:lpstr>FLEET PROGRAM CHANGES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Scheduled Service Reporting</vt:lpstr>
      <vt:lpstr>Unscheduled Service Reporting</vt:lpstr>
      <vt:lpstr>Inspection Reporting</vt:lpstr>
      <vt:lpstr>ISSUE Reporting &amp; RESOLUTION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Fabrikam Technology Inc.</dc:title>
  <dc:creator>Atkinson, Rebekah</dc:creator>
  <cp:lastModifiedBy>Atkinson, Rebekah</cp:lastModifiedBy>
  <cp:revision>69</cp:revision>
  <dcterms:created xsi:type="dcterms:W3CDTF">2024-02-07T01:00:54Z</dcterms:created>
  <dcterms:modified xsi:type="dcterms:W3CDTF">2024-10-15T20:48:45Z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